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74" r:id="rId6"/>
    <p:sldId id="260" r:id="rId7"/>
    <p:sldId id="275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96" r:id="rId21"/>
    <p:sldId id="297" r:id="rId22"/>
    <p:sldId id="298" r:id="rId23"/>
    <p:sldId id="273" r:id="rId24"/>
    <p:sldId id="276" r:id="rId25"/>
    <p:sldId id="277" r:id="rId26"/>
    <p:sldId id="280" r:id="rId27"/>
    <p:sldId id="281" r:id="rId28"/>
    <p:sldId id="278" r:id="rId29"/>
    <p:sldId id="279" r:id="rId30"/>
    <p:sldId id="282" r:id="rId31"/>
    <p:sldId id="283" r:id="rId32"/>
    <p:sldId id="284" r:id="rId33"/>
    <p:sldId id="287" r:id="rId34"/>
    <p:sldId id="285" r:id="rId35"/>
    <p:sldId id="286" r:id="rId36"/>
    <p:sldId id="288" r:id="rId37"/>
    <p:sldId id="299" r:id="rId38"/>
    <p:sldId id="300" r:id="rId39"/>
    <p:sldId id="301" r:id="rId40"/>
    <p:sldId id="289" r:id="rId41"/>
    <p:sldId id="290" r:id="rId42"/>
    <p:sldId id="291" r:id="rId43"/>
    <p:sldId id="292" r:id="rId44"/>
    <p:sldId id="293" r:id="rId45"/>
    <p:sldId id="295" r:id="rId46"/>
    <p:sldId id="294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56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79988-DB68-47C1-93BE-76CEE469E1FC}" type="datetimeFigureOut">
              <a:rPr lang="en-US" smtClean="0"/>
              <a:t>22-Feb-16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76482-B6DE-4D64-B9BB-0B70C16E6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1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76482-B6DE-4D64-B9BB-0B70C16E62F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78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22-Feb-16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22-Feb-16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22-Feb-16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22-Feb-16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22-Feb-16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22-Feb-16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22-Feb-16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22-Feb-16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22-Feb-16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22-Feb-16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22-Feb-16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22-Feb-16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22-Feb-16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22-Feb-16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22-Feb-16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22-Feb-16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22-Feb-16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22-Feb-16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CHOOSING BRAND ELEMENTS TO BUILD BRAND EQUITY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09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TRASFERABILITY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139818" cy="34163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It measures the extent to which the brand element adds to the Brand Equity for new products or in new markets for the brand.</a:t>
            </a:r>
          </a:p>
          <a:p>
            <a:pPr marL="0" indent="0">
              <a:buNone/>
            </a:pPr>
            <a:r>
              <a:rPr lang="en-US" dirty="0" smtClean="0"/>
              <a:t>Two criteria:</a:t>
            </a:r>
          </a:p>
          <a:p>
            <a:r>
              <a:rPr lang="en-US" b="1" dirty="0" smtClean="0"/>
              <a:t>How useful is the brand element for line or category extension?</a:t>
            </a:r>
            <a:r>
              <a:rPr lang="en-US" dirty="0" smtClean="0"/>
              <a:t> In general, the less specific the name, the more easily it can be transferred. EX: Amazon, </a:t>
            </a:r>
            <a:r>
              <a:rPr lang="en-US" dirty="0" err="1" smtClean="0"/>
              <a:t>Bashundhara</a:t>
            </a:r>
            <a:r>
              <a:rPr lang="en-US" dirty="0" smtClean="0"/>
              <a:t>, etc.</a:t>
            </a:r>
          </a:p>
          <a:p>
            <a:r>
              <a:rPr lang="en-US" b="1" dirty="0" smtClean="0"/>
              <a:t>To what extent does the brand element add to brand equity across geographic boundaries and market segments?</a:t>
            </a:r>
            <a:r>
              <a:rPr lang="en-US" dirty="0" smtClean="0"/>
              <a:t> Culture is the key here. EX: Lumia (Spanish for “prostitute”), BARF detergent, FART (Polish for “lucky”) bar,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90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s.mentalfloss.com/sites/default/files/styles/insert_main_wide_image/public/pee-co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278" y="207673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mentalfloss.com/blogs/wp-content/uploads/2012/07/nokialum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309" y="1601699"/>
            <a:ext cx="285750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mentalfloss.com/blogs/wp-content/uploads/2012/07/barfdeterg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125" y="2631363"/>
            <a:ext cx="28575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mentalfloss.com/blogs/wp-content/uploads/2012/07/fartba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701" y="5355251"/>
            <a:ext cx="43719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mentalfloss.com/blogs/wp-content/uploads/2012/07/aassfato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009" y="1720405"/>
            <a:ext cx="238125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32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>
                <a:ea typeface="ＭＳ Ｐゴシック" panose="020B0600070205080204" pitchFamily="34" charset="-128"/>
              </a:rPr>
              <a:t>The more adaptable and flexible the brand element, the easier it is to update it to changes in consumer values and opinions. </a:t>
            </a:r>
          </a:p>
          <a:p>
            <a:r>
              <a:rPr lang="en-US" altLang="ja-JP" dirty="0">
                <a:ea typeface="ＭＳ Ｐゴシック" panose="020B0600070205080204" pitchFamily="34" charset="-128"/>
              </a:rPr>
              <a:t>For example, logos and characters can be given a new look or a new design to make them appear more modern and relevant.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24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nderconsideration.com/brandnew/archives/coke_pepsi_chart_revis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02" y="38637"/>
            <a:ext cx="2261106" cy="677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amarphonebook.com/largeImage/14199330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072" y="192539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26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Marketers should:</a:t>
            </a:r>
          </a:p>
          <a:p>
            <a:r>
              <a:rPr lang="en-US" dirty="0"/>
              <a:t>Choose brand elements that can be </a:t>
            </a:r>
            <a:r>
              <a:rPr lang="en-US" u="sng" dirty="0"/>
              <a:t>legally protected internationally</a:t>
            </a:r>
            <a:r>
              <a:rPr lang="en-US" dirty="0"/>
              <a:t>. </a:t>
            </a:r>
          </a:p>
          <a:p>
            <a:r>
              <a:rPr lang="en-US" dirty="0"/>
              <a:t>Formally register chosen brand elements with the </a:t>
            </a:r>
            <a:r>
              <a:rPr lang="en-US" u="sng" dirty="0"/>
              <a:t>appropriate legal bodies</a:t>
            </a:r>
            <a:r>
              <a:rPr lang="en-US" dirty="0"/>
              <a:t>.</a:t>
            </a:r>
          </a:p>
          <a:p>
            <a:r>
              <a:rPr lang="en-US" dirty="0"/>
              <a:t>Vigorously defend trademarks from </a:t>
            </a:r>
            <a:r>
              <a:rPr lang="en-US" u="sng" dirty="0"/>
              <a:t>unauthorized competitive infringement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591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edia-cdn.tripadvisor.com/media/photo-s/05/0b/8f/38/al-baik-restaur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340" y="1801099"/>
            <a:ext cx="523875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cdn.hungrynaki.com/img/2461e511c61c10815a1d542a0dd5f8ba556d7a1a2d7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208" y="3052408"/>
            <a:ext cx="238125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28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Elements: BRAND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499"/>
            <a:ext cx="10165576" cy="378442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u="sng" dirty="0"/>
              <a:t>Landor’s Brand Name </a:t>
            </a:r>
            <a:r>
              <a:rPr lang="en-US" sz="2000" u="sng" dirty="0" smtClean="0"/>
              <a:t>Taxonomy</a:t>
            </a:r>
          </a:p>
          <a:p>
            <a:r>
              <a:rPr lang="en-US" sz="2000" b="1" dirty="0" smtClean="0"/>
              <a:t>Descriptive:</a:t>
            </a:r>
            <a:r>
              <a:rPr lang="en-US" sz="2000" dirty="0" smtClean="0"/>
              <a:t> Describes function literally; generally </a:t>
            </a:r>
            <a:r>
              <a:rPr lang="en-US" sz="2000" dirty="0" err="1" smtClean="0"/>
              <a:t>unregisterable</a:t>
            </a:r>
            <a:r>
              <a:rPr lang="en-US" sz="2000" dirty="0"/>
              <a:t>,</a:t>
            </a:r>
            <a:r>
              <a:rPr lang="en-US" sz="2000" dirty="0" smtClean="0"/>
              <a:t> i.e. Singapore airlines</a:t>
            </a:r>
          </a:p>
          <a:p>
            <a:r>
              <a:rPr lang="en-US" sz="2000" b="1" dirty="0" smtClean="0"/>
              <a:t>Suggestive</a:t>
            </a:r>
            <a:r>
              <a:rPr lang="en-US" sz="2000" b="1" dirty="0"/>
              <a:t>:</a:t>
            </a:r>
            <a:r>
              <a:rPr lang="en-US" sz="2000" dirty="0"/>
              <a:t> Suggestive of a benefit or </a:t>
            </a:r>
            <a:r>
              <a:rPr lang="en-US" sz="2000" dirty="0" smtClean="0"/>
              <a:t>function, </a:t>
            </a:r>
            <a:r>
              <a:rPr lang="en-US" sz="2000" dirty="0"/>
              <a:t>i.e. head and shoulders, clear</a:t>
            </a:r>
          </a:p>
          <a:p>
            <a:r>
              <a:rPr lang="en-US" sz="2000" b="1" dirty="0" smtClean="0"/>
              <a:t>Compounds</a:t>
            </a:r>
            <a:r>
              <a:rPr lang="en-US" sz="2000" b="1" dirty="0"/>
              <a:t>:</a:t>
            </a:r>
            <a:r>
              <a:rPr lang="en-US" sz="2000" dirty="0"/>
              <a:t> combinations of 2 or more, often unexpected words. i.e. </a:t>
            </a:r>
            <a:r>
              <a:rPr lang="en-US" sz="2000" dirty="0" err="1"/>
              <a:t>RedHat</a:t>
            </a:r>
            <a:endParaRPr lang="en-US" sz="2000" dirty="0"/>
          </a:p>
          <a:p>
            <a:r>
              <a:rPr lang="en-US" sz="2000" b="1" dirty="0" smtClean="0"/>
              <a:t>Classical</a:t>
            </a:r>
            <a:r>
              <a:rPr lang="en-US" sz="2000" b="1" dirty="0"/>
              <a:t>:</a:t>
            </a:r>
            <a:r>
              <a:rPr lang="en-US" sz="2000" dirty="0"/>
              <a:t> Based on Latin, Greek or Sanskrit i.e. Nike</a:t>
            </a:r>
          </a:p>
          <a:p>
            <a:r>
              <a:rPr lang="en-US" sz="2000" b="1" dirty="0" smtClean="0"/>
              <a:t>Arbitrary</a:t>
            </a:r>
            <a:r>
              <a:rPr lang="en-US" sz="2000" b="1" dirty="0"/>
              <a:t>:</a:t>
            </a:r>
            <a:r>
              <a:rPr lang="en-US" sz="2000" dirty="0"/>
              <a:t> real words with no obvious tie in to company i.e. apple, orange, mango</a:t>
            </a:r>
          </a:p>
          <a:p>
            <a:r>
              <a:rPr lang="en-US" sz="2000" b="1" dirty="0" smtClean="0"/>
              <a:t>Fanciful</a:t>
            </a:r>
            <a:r>
              <a:rPr lang="en-US" sz="2000" b="1" dirty="0"/>
              <a:t>:</a:t>
            </a:r>
            <a:r>
              <a:rPr lang="en-US" sz="2000" dirty="0"/>
              <a:t> Coined words with no obvious meaning i.e. </a:t>
            </a:r>
            <a:r>
              <a:rPr lang="en-US" sz="2000" dirty="0" smtClean="0"/>
              <a:t>Vodafone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9495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 Elements: BRAND NAMES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u="sng" dirty="0" smtClean="0"/>
              <a:t>NAMING PROCEDURES</a:t>
            </a:r>
          </a:p>
          <a:p>
            <a:pPr>
              <a:buFont typeface="+mj-lt"/>
              <a:buAutoNum type="arabicPeriod"/>
            </a:pPr>
            <a:r>
              <a:rPr lang="en-US" dirty="0"/>
              <a:t>Define objective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Generate </a:t>
            </a:r>
            <a:r>
              <a:rPr lang="en-US" dirty="0"/>
              <a:t>names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Screen </a:t>
            </a:r>
            <a:r>
              <a:rPr lang="en-US" dirty="0"/>
              <a:t>initial candidates i.e. cannot pronounce, double meaning, already in use, against the positioning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Study </a:t>
            </a:r>
            <a:r>
              <a:rPr lang="en-US" dirty="0"/>
              <a:t>the candidates names i.e. international legal search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Research </a:t>
            </a:r>
            <a:r>
              <a:rPr lang="en-US" dirty="0"/>
              <a:t>the final candidates i.e. consumer research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Select </a:t>
            </a:r>
            <a:r>
              <a:rPr lang="en-US" dirty="0"/>
              <a:t>the final names</a:t>
            </a:r>
          </a:p>
        </p:txBody>
      </p:sp>
    </p:spTree>
    <p:extLst>
      <p:ext uri="{BB962C8B-B14F-4D97-AF65-F5344CB8AC3E}">
        <p14:creationId xmlns:p14="http://schemas.microsoft.com/office/powerpoint/2010/main" val="397490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prepaidbill.robi.com.bd/images/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922" y="2491728"/>
            <a:ext cx="79248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72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Elements: URL’s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204212" cy="34163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ja-JP" b="1" dirty="0">
                <a:ea typeface="ＭＳ Ｐゴシック" panose="020B0600070205080204" pitchFamily="34" charset="-128"/>
              </a:rPr>
              <a:t>URLs (uniform resource locators) specify locations of pages on the web and are also commonly referred to as </a:t>
            </a:r>
            <a:r>
              <a:rPr lang="en-US" altLang="ja-JP" b="1" i="1" dirty="0">
                <a:ea typeface="ＭＳ Ｐゴシック" panose="020B0600070205080204" pitchFamily="34" charset="-128"/>
              </a:rPr>
              <a:t>domain names.</a:t>
            </a:r>
            <a:r>
              <a:rPr lang="en-US" altLang="ja-JP" b="1" dirty="0">
                <a:ea typeface="ＭＳ Ｐゴシック" panose="020B0600070205080204" pitchFamily="34" charset="-128"/>
              </a:rPr>
              <a:t> </a:t>
            </a:r>
          </a:p>
          <a:p>
            <a:r>
              <a:rPr lang="en-US" dirty="0"/>
              <a:t>Every </a:t>
            </a:r>
            <a:r>
              <a:rPr lang="en-US" u="sng" dirty="0"/>
              <a:t>3 letter combination</a:t>
            </a:r>
            <a:r>
              <a:rPr lang="en-US" dirty="0"/>
              <a:t> and virtually all words in the typical English dictionary have been registered</a:t>
            </a:r>
          </a:p>
          <a:p>
            <a:r>
              <a:rPr lang="en-US" dirty="0" smtClean="0"/>
              <a:t>Companies </a:t>
            </a:r>
            <a:r>
              <a:rPr lang="en-US" dirty="0"/>
              <a:t>change their brand name due to </a:t>
            </a:r>
            <a:r>
              <a:rPr lang="en-US" u="sng" dirty="0"/>
              <a:t>unavailability</a:t>
            </a:r>
            <a:r>
              <a:rPr lang="en-US" dirty="0"/>
              <a:t> of simple brand names i.e. Andersen Consulting to Accenture</a:t>
            </a:r>
          </a:p>
          <a:p>
            <a:r>
              <a:rPr lang="en-US" dirty="0" smtClean="0"/>
              <a:t>Another </a:t>
            </a:r>
            <a:r>
              <a:rPr lang="en-US" dirty="0"/>
              <a:t>issue faced by brands are </a:t>
            </a:r>
            <a:r>
              <a:rPr lang="en-US" u="sng" dirty="0"/>
              <a:t>unauthorized use of brand name</a:t>
            </a:r>
            <a:r>
              <a:rPr lang="en-US" dirty="0"/>
              <a:t> in other domains or domains that are similar in nature that could mislead the </a:t>
            </a:r>
            <a:r>
              <a:rPr lang="en-US" dirty="0" smtClean="0"/>
              <a:t>consumer</a:t>
            </a:r>
          </a:p>
          <a:p>
            <a:pPr lvl="1"/>
            <a:r>
              <a:rPr lang="en-US" dirty="0" smtClean="0"/>
              <a:t>Sue for infringement through the WIPO (an agency of UN)</a:t>
            </a:r>
            <a:endParaRPr lang="en-US" dirty="0"/>
          </a:p>
          <a:p>
            <a:r>
              <a:rPr lang="en-US" u="sng" dirty="0" smtClean="0"/>
              <a:t>Brand </a:t>
            </a:r>
            <a:r>
              <a:rPr lang="en-US" u="sng" dirty="0"/>
              <a:t>recall</a:t>
            </a:r>
            <a:r>
              <a:rPr lang="en-US" dirty="0"/>
              <a:t> is important when it comes to URL, if you cannot remember you cannot go onto the site</a:t>
            </a:r>
          </a:p>
        </p:txBody>
      </p:sp>
    </p:spTree>
    <p:extLst>
      <p:ext uri="{BB962C8B-B14F-4D97-AF65-F5344CB8AC3E}">
        <p14:creationId xmlns:p14="http://schemas.microsoft.com/office/powerpoint/2010/main" val="303856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Elements: PREVIEW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07" y="2459865"/>
            <a:ext cx="10921285" cy="35599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Brand Elements</a:t>
            </a:r>
            <a:r>
              <a:rPr lang="en-US" sz="2000" dirty="0" smtClean="0"/>
              <a:t> (a.k.a. Brand Identities) – are those trademark-able devices that serve to </a:t>
            </a:r>
            <a:r>
              <a:rPr lang="en-US" sz="2000" i="1" dirty="0" smtClean="0"/>
              <a:t>identify</a:t>
            </a:r>
            <a:r>
              <a:rPr lang="en-US" sz="2000" dirty="0" smtClean="0"/>
              <a:t> and </a:t>
            </a:r>
            <a:r>
              <a:rPr lang="en-US" sz="2000" i="1" dirty="0" smtClean="0"/>
              <a:t>differentiate</a:t>
            </a:r>
            <a:r>
              <a:rPr lang="en-US" sz="2000" dirty="0" smtClean="0"/>
              <a:t> the brand.</a:t>
            </a:r>
          </a:p>
          <a:p>
            <a:pPr marL="0" indent="0">
              <a:buNone/>
            </a:pPr>
            <a:r>
              <a:rPr lang="en-US" sz="2000" u="sng" dirty="0" smtClean="0"/>
              <a:t>Such Brand Elements include:</a:t>
            </a:r>
          </a:p>
          <a:p>
            <a:r>
              <a:rPr lang="en-US" sz="2000" dirty="0" smtClean="0"/>
              <a:t>Brand Names,</a:t>
            </a:r>
          </a:p>
          <a:p>
            <a:r>
              <a:rPr lang="en-US" sz="2000" dirty="0" smtClean="0"/>
              <a:t>Logos,</a:t>
            </a:r>
          </a:p>
          <a:p>
            <a:r>
              <a:rPr lang="en-US" sz="2000" dirty="0" smtClean="0"/>
              <a:t>URL’s,</a:t>
            </a:r>
          </a:p>
          <a:p>
            <a:r>
              <a:rPr lang="en-US" sz="2000" dirty="0" smtClean="0"/>
              <a:t>Jingles,</a:t>
            </a:r>
          </a:p>
          <a:p>
            <a:r>
              <a:rPr lang="en-US" sz="2000" dirty="0" smtClean="0"/>
              <a:t>Slogans, to name a few.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 smtClean="0"/>
              <a:t>HANG TIGHT, WE WILL BE GETTING INTO MUCH MORE DETAILS SOON!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33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URL Infringement (Example)</a:t>
            </a:r>
            <a:endParaRPr lang="en-US" dirty="0"/>
          </a:p>
        </p:txBody>
      </p:sp>
      <p:pic>
        <p:nvPicPr>
          <p:cNvPr id="1026" name="Picture 2" descr="https://lh4.googleusercontent.com/-f5v3ElDuJlU/AAAAAAAAAAI/AAAAAAAAB1M/d13pss4REXM/s0-c-k-no-ns/phot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874" y="2539099"/>
            <a:ext cx="3017314" cy="301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bank.thecitybank.com/images/citybank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845" y="3309868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5447" y="5821247"/>
            <a:ext cx="3416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http://www.citigroup.com/citi/about/countrypresence/bangladesh.html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0" y="5911401"/>
            <a:ext cx="3284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https://www.thecitybank.com/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1074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 Elements: LOGO’s &amp;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869361" cy="34163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Although the brand name typically is the central element of any brand, visual elements also play a critical role in building brand equity, and especially brand awareness.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As a matter of fact, VISUAL ELEMENTS play even a more crucial part in this than we may actually realize.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52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lh5.googleusercontent.com/-Q8jolvY4uUw/AAAAAAAAAAI/AAAAAAAANuo/r3c_e7oE6q4/s0-c-k-no-ns/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853" y="1911440"/>
            <a:ext cx="27051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15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Elements: LOGO’s &amp; SYMBOLS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547390" cy="3416300"/>
          </a:xfrm>
        </p:spPr>
        <p:txBody>
          <a:bodyPr/>
          <a:lstStyle/>
          <a:p>
            <a:r>
              <a:rPr lang="en-US" dirty="0" smtClean="0"/>
              <a:t>Brands </a:t>
            </a:r>
            <a:r>
              <a:rPr lang="en-US" dirty="0"/>
              <a:t>with strong word marks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Examples </a:t>
            </a:r>
            <a:r>
              <a:rPr lang="en-US" dirty="0"/>
              <a:t>of abstract designs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Literal </a:t>
            </a:r>
            <a:r>
              <a:rPr lang="en-US" dirty="0"/>
              <a:t>representation of the brand name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729" y="2528601"/>
            <a:ext cx="1450542" cy="4613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812" y="2405832"/>
            <a:ext cx="2139549" cy="1067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1471" y="2455028"/>
            <a:ext cx="1003295" cy="9177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3456" y="3550745"/>
            <a:ext cx="1613083" cy="931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0877" y="3591726"/>
            <a:ext cx="909749" cy="888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1822" y="3619534"/>
            <a:ext cx="1232961" cy="7780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0373" y="4736910"/>
            <a:ext cx="1631860" cy="10675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8937" y="4584124"/>
            <a:ext cx="1015379" cy="116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2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Elements: 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special type of brand symbol—one that takes on human or real-life </a:t>
            </a:r>
            <a:r>
              <a:rPr lang="en-US" dirty="0" smtClean="0"/>
              <a:t>characteristics.</a:t>
            </a:r>
          </a:p>
          <a:p>
            <a:r>
              <a:rPr lang="en-US" dirty="0"/>
              <a:t>Improves visibility </a:t>
            </a:r>
            <a:endParaRPr lang="en-US" dirty="0" smtClean="0"/>
          </a:p>
          <a:p>
            <a:r>
              <a:rPr lang="en-US" dirty="0" smtClean="0"/>
              <a:t>Enforces </a:t>
            </a:r>
            <a:r>
              <a:rPr lang="en-US" dirty="0"/>
              <a:t>human values and characteristics than other elements </a:t>
            </a:r>
            <a:endParaRPr lang="en-US" dirty="0" smtClean="0"/>
          </a:p>
          <a:p>
            <a:r>
              <a:rPr lang="en-US" dirty="0" smtClean="0"/>
              <a:t>Provides </a:t>
            </a:r>
            <a:r>
              <a:rPr lang="en-US" dirty="0"/>
              <a:t>licensing properties </a:t>
            </a:r>
          </a:p>
          <a:p>
            <a:endParaRPr lang="en-US" dirty="0"/>
          </a:p>
        </p:txBody>
      </p:sp>
      <p:pic>
        <p:nvPicPr>
          <p:cNvPr id="4100" name="Picture 4" descr="http://slappedham.com/wp-content/uploads/2014/08/coco-po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60" y="4508878"/>
            <a:ext cx="3278363" cy="218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vignette2.wikia.nocookie.net/mugen/images/f/fc/Bk_crowncardTheKing_en_01.png/revision/latest?cb=201306202149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907" y="4402528"/>
            <a:ext cx="2546752" cy="230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newyorker.com/wp-content/uploads/2014/11/Frazier-Animal-Mascots-Climate-Change-1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915952" y="4231913"/>
            <a:ext cx="4373406" cy="246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53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Elements: SLOGANS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Slogans are short phrases that communicate descriptive or persuasive information about the brand. </a:t>
            </a:r>
          </a:p>
          <a:p>
            <a:r>
              <a:rPr lang="en-US" dirty="0"/>
              <a:t>Slogans are powerful branding devices because, like brand names, they are an extremely efficient, shorthand means to build brand </a:t>
            </a:r>
            <a:r>
              <a:rPr lang="en-US" dirty="0" smtClean="0"/>
              <a:t>equity.</a:t>
            </a:r>
          </a:p>
          <a:p>
            <a:r>
              <a:rPr lang="en-US" dirty="0"/>
              <a:t>Helps consumers grasp the meaning of brands </a:t>
            </a:r>
          </a:p>
          <a:p>
            <a:endParaRPr lang="en-US" dirty="0"/>
          </a:p>
        </p:txBody>
      </p:sp>
      <p:pic>
        <p:nvPicPr>
          <p:cNvPr id="5122" name="Picture 2" descr="http://priyophone.com/wp-content/uploads/2015/09/Rob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232" y="4390397"/>
            <a:ext cx="2383889" cy="238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hejobs24.com/wp-content/uploads/2015/05/Bashundhara-Gro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736" y="4368629"/>
            <a:ext cx="42862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37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THINK OF A BAD SLOGAN?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.crackedcdn.com/phpimages/article/2/0/8/366208.jpg?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5" y="142171"/>
            <a:ext cx="5409127" cy="361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blogs-images.forbes.com/erikkain/files/2011/10/DrPepperT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008" y="3226513"/>
            <a:ext cx="5988676" cy="349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savethepostoffice.com/sites/default/files/what-can-brown-do-for-yo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008" y="3960207"/>
            <a:ext cx="3806489" cy="256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86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373487"/>
            <a:ext cx="5989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SLOGANS: What are we ACTUALLY thinking?</a:t>
            </a:r>
            <a:endParaRPr lang="en-US" sz="2000" b="1" dirty="0"/>
          </a:p>
        </p:txBody>
      </p:sp>
      <p:pic>
        <p:nvPicPr>
          <p:cNvPr id="6146" name="Picture 2" descr="https://s-media-cache-ak0.pinimg.com/736x/58/92/02/589202d8613ae928253376bd63cb62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34" y="970411"/>
            <a:ext cx="4592138" cy="325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-media-cache-ak0.pinimg.com/564x/ca/37/bd/ca37bd893961d321d7a98e97b457c28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704" y="962469"/>
            <a:ext cx="47625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s-media-cache-ak0.pinimg.com/736x/5b/3b/04/5b3b042da98b99a4596bd4dacfc9f3b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03" y="3464741"/>
            <a:ext cx="4549172" cy="334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s-media-cache-ak0.pinimg.com/736x/4c/81/e9/4c81e91bd83cca1f1771fb916d584bd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33" y="3285758"/>
            <a:ext cx="4214473" cy="322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art-sheep.com/wp-content/uploads/2015/06/honest-advertising-slogans-4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374" y="3938271"/>
            <a:ext cx="3281967" cy="242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78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Elements: JINGLES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217091" cy="34163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ja-JP" dirty="0">
                <a:ea typeface="ＭＳ Ｐゴシック" panose="020B0600070205080204" pitchFamily="34" charset="-128"/>
              </a:rPr>
              <a:t>Jingles are musical messages written </a:t>
            </a:r>
            <a:r>
              <a:rPr lang="en-US" altLang="ja-JP" dirty="0" smtClean="0">
                <a:ea typeface="ＭＳ Ｐゴシック" panose="020B0600070205080204" pitchFamily="34" charset="-128"/>
              </a:rPr>
              <a:t>around the </a:t>
            </a:r>
            <a:r>
              <a:rPr lang="en-US" altLang="ja-JP" dirty="0">
                <a:ea typeface="ＭＳ Ｐゴシック" panose="020B0600070205080204" pitchFamily="34" charset="-128"/>
              </a:rPr>
              <a:t>brand. Typically composed by professional songwriters, they often have enough catchy hooks and choruses to become almost permanently registered in the minds of listeners—sometimes whether they want them to or not! </a:t>
            </a:r>
          </a:p>
          <a:p>
            <a:pPr>
              <a:lnSpc>
                <a:spcPct val="90000"/>
              </a:lnSpc>
            </a:pPr>
            <a:r>
              <a:rPr lang="en-US" altLang="ja-JP" dirty="0">
                <a:ea typeface="ＭＳ Ｐゴシック" panose="020B0600070205080204" pitchFamily="34" charset="-128"/>
              </a:rPr>
              <a:t>Jingles are perhaps most valuable in enhancing brand awareness. </a:t>
            </a:r>
            <a:endParaRPr lang="en-US" altLang="ja-JP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/>
              <a:t>Consumers mentally rehearse or repeat catchy jingles after the ad is </a:t>
            </a:r>
            <a:r>
              <a:rPr lang="en-US" dirty="0" smtClean="0"/>
              <a:t>over.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18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for Choosing Brand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Memorability:</a:t>
            </a:r>
            <a:r>
              <a:rPr lang="en-US" sz="2000" dirty="0"/>
              <a:t> Easily Recognized, Easily Recalled</a:t>
            </a:r>
          </a:p>
          <a:p>
            <a:r>
              <a:rPr lang="en-US" sz="2000" b="1" dirty="0" smtClean="0"/>
              <a:t>Meaningfulness</a:t>
            </a:r>
            <a:r>
              <a:rPr lang="en-US" sz="2000" b="1" dirty="0"/>
              <a:t>:</a:t>
            </a:r>
            <a:r>
              <a:rPr lang="en-US" sz="2000" dirty="0"/>
              <a:t> Descriptive, </a:t>
            </a:r>
            <a:r>
              <a:rPr lang="en-US" sz="2000" dirty="0" smtClean="0"/>
              <a:t>Persuasive</a:t>
            </a:r>
            <a:endParaRPr lang="en-US" sz="2000" dirty="0"/>
          </a:p>
          <a:p>
            <a:r>
              <a:rPr lang="en-US" sz="2000" b="1" dirty="0" smtClean="0"/>
              <a:t>Likability</a:t>
            </a:r>
            <a:r>
              <a:rPr lang="en-US" sz="2000" b="1" dirty="0"/>
              <a:t>:</a:t>
            </a:r>
            <a:r>
              <a:rPr lang="en-US" sz="2000" dirty="0"/>
              <a:t> Fun &amp; Interesting, Rich Visual And Verbal Imagery, Aesthetically Pleasing</a:t>
            </a:r>
          </a:p>
          <a:p>
            <a:r>
              <a:rPr lang="en-US" sz="2000" b="1" dirty="0" smtClean="0"/>
              <a:t>Transferability</a:t>
            </a:r>
            <a:r>
              <a:rPr lang="en-US" sz="2000" b="1" dirty="0"/>
              <a:t>:</a:t>
            </a:r>
            <a:r>
              <a:rPr lang="en-US" sz="2000" dirty="0"/>
              <a:t> Within And Across Product Categories, Across Geographic Boundaries And Cultures</a:t>
            </a:r>
          </a:p>
          <a:p>
            <a:r>
              <a:rPr lang="en-US" sz="2000" b="1" dirty="0" smtClean="0"/>
              <a:t>Adaptability</a:t>
            </a:r>
            <a:r>
              <a:rPr lang="en-US" sz="2000" b="1" dirty="0"/>
              <a:t>:</a:t>
            </a:r>
            <a:r>
              <a:rPr lang="en-US" sz="2000" dirty="0"/>
              <a:t> Flexible, </a:t>
            </a:r>
            <a:r>
              <a:rPr lang="en-US" sz="2000" dirty="0" smtClean="0"/>
              <a:t>Updatable</a:t>
            </a:r>
            <a:endParaRPr lang="en-US" sz="2000" dirty="0"/>
          </a:p>
          <a:p>
            <a:r>
              <a:rPr lang="en-US" sz="2000" b="1" dirty="0" err="1" smtClean="0"/>
              <a:t>Protectability</a:t>
            </a:r>
            <a:r>
              <a:rPr lang="en-US" sz="2000" b="1" dirty="0" smtClean="0"/>
              <a:t>:</a:t>
            </a:r>
            <a:r>
              <a:rPr lang="en-US" sz="2000" dirty="0" smtClean="0"/>
              <a:t> </a:t>
            </a:r>
            <a:r>
              <a:rPr lang="en-US" sz="2000" dirty="0"/>
              <a:t>Legally, Competitively</a:t>
            </a:r>
          </a:p>
        </p:txBody>
      </p:sp>
      <p:sp>
        <p:nvSpPr>
          <p:cNvPr id="5" name="Right Brace 4"/>
          <p:cNvSpPr/>
          <p:nvPr/>
        </p:nvSpPr>
        <p:spPr>
          <a:xfrm>
            <a:off x="9105363" y="2601532"/>
            <a:ext cx="193183" cy="150682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9116094" y="4325152"/>
            <a:ext cx="193183" cy="150682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453093" y="2601531"/>
            <a:ext cx="2099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Marketer’s </a:t>
            </a:r>
            <a:r>
              <a:rPr lang="en-US" b="1" dirty="0"/>
              <a:t>offensive</a:t>
            </a:r>
            <a:r>
              <a:rPr lang="en-US" dirty="0"/>
              <a:t> strategy </a:t>
            </a:r>
          </a:p>
          <a:p>
            <a:r>
              <a:rPr lang="en-US" dirty="0"/>
              <a:t>and build brand equity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02461" y="4363791"/>
            <a:ext cx="2099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ea typeface="ＭＳ Ｐゴシック" panose="020B0600070205080204" pitchFamily="34" charset="-128"/>
              </a:rPr>
              <a:t>Defensive</a:t>
            </a:r>
            <a:r>
              <a:rPr lang="en-US" altLang="ja-JP" dirty="0">
                <a:ea typeface="ＭＳ Ｐゴシック" panose="020B0600070205080204" pitchFamily="34" charset="-128"/>
              </a:rPr>
              <a:t> role for leveraging </a:t>
            </a:r>
          </a:p>
          <a:p>
            <a:r>
              <a:rPr lang="en-US" altLang="ja-JP" dirty="0">
                <a:ea typeface="ＭＳ Ｐゴシック" panose="020B0600070205080204" pitchFamily="34" charset="-128"/>
              </a:rPr>
              <a:t>and maintaining brand equity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3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Elements: PACKAGING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From the perspective of both the firm and consumers, packaging must achieve a number of objectives:</a:t>
            </a:r>
          </a:p>
          <a:p>
            <a:r>
              <a:rPr lang="en-US" u="sng" dirty="0"/>
              <a:t>Identify</a:t>
            </a:r>
            <a:r>
              <a:rPr lang="en-US" dirty="0"/>
              <a:t> the brand</a:t>
            </a:r>
          </a:p>
          <a:p>
            <a:r>
              <a:rPr lang="en-US" dirty="0"/>
              <a:t>Convey </a:t>
            </a:r>
            <a:r>
              <a:rPr lang="en-US" u="sng" dirty="0"/>
              <a:t>descriptive</a:t>
            </a:r>
            <a:r>
              <a:rPr lang="en-US" dirty="0"/>
              <a:t> and </a:t>
            </a:r>
            <a:r>
              <a:rPr lang="en-US" u="sng" dirty="0"/>
              <a:t>persuasive</a:t>
            </a:r>
            <a:r>
              <a:rPr lang="en-US" dirty="0"/>
              <a:t> information</a:t>
            </a:r>
          </a:p>
          <a:p>
            <a:r>
              <a:rPr lang="en-US" dirty="0"/>
              <a:t>Facilitate product </a:t>
            </a:r>
            <a:r>
              <a:rPr lang="en-US" u="sng" dirty="0"/>
              <a:t>transportation</a:t>
            </a:r>
            <a:r>
              <a:rPr lang="en-US" dirty="0"/>
              <a:t> and </a:t>
            </a:r>
            <a:r>
              <a:rPr lang="en-US" u="sng" dirty="0"/>
              <a:t>protection</a:t>
            </a:r>
          </a:p>
          <a:p>
            <a:r>
              <a:rPr lang="en-US" dirty="0"/>
              <a:t>Assist </a:t>
            </a:r>
            <a:r>
              <a:rPr lang="en-US" u="sng" dirty="0"/>
              <a:t>at-home storage</a:t>
            </a:r>
          </a:p>
          <a:p>
            <a:r>
              <a:rPr lang="en-US" u="sng" dirty="0"/>
              <a:t>Aid</a:t>
            </a:r>
            <a:r>
              <a:rPr lang="en-US" dirty="0"/>
              <a:t> product consumption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66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Elements: PACKAGING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191333" cy="34163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u="sng" dirty="0" smtClean="0"/>
              <a:t>PACKAGING TO IMPROVE BRAND IMAGE</a:t>
            </a:r>
          </a:p>
          <a:p>
            <a:r>
              <a:rPr lang="en-US" sz="2000" dirty="0"/>
              <a:t>Last 5 seconds of marketing </a:t>
            </a:r>
          </a:p>
          <a:p>
            <a:r>
              <a:rPr lang="en-US" sz="2000" dirty="0" smtClean="0"/>
              <a:t>Silent </a:t>
            </a:r>
            <a:r>
              <a:rPr lang="en-US" sz="2000" dirty="0"/>
              <a:t>salesman </a:t>
            </a:r>
          </a:p>
          <a:p>
            <a:r>
              <a:rPr lang="en-US" sz="2000" dirty="0" smtClean="0"/>
              <a:t>Permanent </a:t>
            </a:r>
            <a:r>
              <a:rPr lang="en-US" sz="2000" dirty="0"/>
              <a:t>media 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ASK YOUR SELF THIS: </a:t>
            </a:r>
            <a:r>
              <a:rPr lang="en-US" sz="2000" b="1" dirty="0" smtClean="0"/>
              <a:t>Can </a:t>
            </a:r>
            <a:r>
              <a:rPr lang="en-US" sz="2000" b="1" dirty="0"/>
              <a:t>packaging establish the brand promise within 3 seconds and 15 feet away? </a:t>
            </a:r>
            <a:r>
              <a:rPr lang="en-US" sz="2000" b="1" dirty="0" smtClean="0"/>
              <a:t>If “yes” then </a:t>
            </a:r>
            <a:r>
              <a:rPr lang="en-US" sz="2000" b="1" dirty="0"/>
              <a:t>you have a </a:t>
            </a:r>
            <a:r>
              <a:rPr lang="en-US" sz="2000" b="1" dirty="0" smtClean="0"/>
              <a:t>winner!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451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ackaging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19" y="99443"/>
            <a:ext cx="4184813" cy="624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5154" y="6426557"/>
            <a:ext cx="300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IMAGE: Maki-san</a:t>
            </a:r>
            <a:endParaRPr lang="en-US" b="1" dirty="0"/>
          </a:p>
        </p:txBody>
      </p:sp>
      <p:pic>
        <p:nvPicPr>
          <p:cNvPr id="8196" name="Picture 4" descr=" Festina water-filled packag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640" y="114302"/>
            <a:ext cx="50958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52438" y="3848634"/>
            <a:ext cx="300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IMAGE: </a:t>
            </a:r>
            <a:r>
              <a:rPr lang="en-US" b="1" dirty="0" err="1" smtClean="0"/>
              <a:t>Festina</a:t>
            </a:r>
            <a:r>
              <a:rPr lang="en-US" b="1" dirty="0" smtClean="0"/>
              <a:t> Watches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021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Brand Elements: PACKAGING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u="sng" dirty="0" smtClean="0"/>
              <a:t>PACKAGING INNOVATIONS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Packaging </a:t>
            </a:r>
            <a:r>
              <a:rPr lang="en-US" sz="2000" dirty="0"/>
              <a:t>innovation help to gain </a:t>
            </a:r>
            <a:r>
              <a:rPr lang="en-US" sz="2000" u="sng" dirty="0"/>
              <a:t>short term growth in sales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Why </a:t>
            </a:r>
            <a:r>
              <a:rPr lang="en-US" sz="2000" dirty="0"/>
              <a:t>short term, because it can be </a:t>
            </a:r>
            <a:r>
              <a:rPr lang="en-US" sz="2000" u="sng" dirty="0"/>
              <a:t>copied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690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 nike air packag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33" y="540914"/>
            <a:ext cx="7786493" cy="519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54571" y="5950037"/>
            <a:ext cx="5022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Innovative, yes! But does it beat the classic shoe-box design?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608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Elements: PACKAGING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u="sng" dirty="0" smtClean="0"/>
              <a:t>PACKAGE DESIGN</a:t>
            </a:r>
          </a:p>
          <a:p>
            <a:r>
              <a:rPr lang="en-US" sz="2000" dirty="0"/>
              <a:t>Need to stand out </a:t>
            </a:r>
            <a:endParaRPr lang="en-US" sz="2000" dirty="0" smtClean="0"/>
          </a:p>
          <a:p>
            <a:r>
              <a:rPr lang="en-US" sz="2000" dirty="0" smtClean="0"/>
              <a:t>Need </a:t>
            </a:r>
            <a:r>
              <a:rPr lang="en-US" sz="2000" dirty="0"/>
              <a:t>to have “shelf impact” </a:t>
            </a:r>
            <a:endParaRPr lang="en-US" sz="2000" dirty="0" smtClean="0"/>
          </a:p>
          <a:p>
            <a:r>
              <a:rPr lang="en-US" sz="2000" dirty="0" smtClean="0"/>
              <a:t>There </a:t>
            </a:r>
            <a:r>
              <a:rPr lang="en-US" sz="2000" dirty="0"/>
              <a:t>is a science that goes into packaging </a:t>
            </a:r>
            <a:endParaRPr lang="en-US" sz="2000" dirty="0" smtClean="0"/>
          </a:p>
          <a:p>
            <a:pPr lvl="1"/>
            <a:r>
              <a:rPr lang="en-US" dirty="0" err="1" smtClean="0"/>
              <a:t>Colours</a:t>
            </a:r>
            <a:r>
              <a:rPr lang="en-US" dirty="0"/>
              <a:t>, text, design etc. </a:t>
            </a:r>
            <a:endParaRPr lang="en-US" dirty="0" smtClean="0"/>
          </a:p>
          <a:p>
            <a:r>
              <a:rPr lang="en-US" sz="2000" dirty="0" smtClean="0"/>
              <a:t>Some </a:t>
            </a:r>
            <a:r>
              <a:rPr lang="en-US" sz="2000" dirty="0"/>
              <a:t>products are linked with </a:t>
            </a:r>
            <a:r>
              <a:rPr lang="en-US" sz="2000" u="sng" dirty="0" err="1"/>
              <a:t>colour</a:t>
            </a:r>
            <a:r>
              <a:rPr lang="en-US" sz="2000" u="sng" dirty="0"/>
              <a:t> </a:t>
            </a:r>
            <a:endParaRPr lang="en-US" sz="2000" u="sng" dirty="0" smtClean="0"/>
          </a:p>
          <a:p>
            <a:r>
              <a:rPr lang="en-US" sz="2000" dirty="0" smtClean="0"/>
              <a:t>So </a:t>
            </a:r>
            <a:r>
              <a:rPr lang="en-US" sz="2000" dirty="0"/>
              <a:t>are brands </a:t>
            </a:r>
          </a:p>
        </p:txBody>
      </p:sp>
    </p:spTree>
    <p:extLst>
      <p:ext uri="{BB962C8B-B14F-4D97-AF65-F5344CB8AC3E}">
        <p14:creationId xmlns:p14="http://schemas.microsoft.com/office/powerpoint/2010/main" val="155721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Elements: PACKAGING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10165576" cy="38745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 smtClean="0"/>
              <a:t>PACKAGING COLORS</a:t>
            </a:r>
          </a:p>
          <a:p>
            <a:pPr marL="0" indent="0">
              <a:buNone/>
            </a:pPr>
            <a:r>
              <a:rPr lang="en-US" b="1" dirty="0"/>
              <a:t>White Packaging</a:t>
            </a:r>
          </a:p>
          <a:p>
            <a:r>
              <a:rPr lang="en-US" dirty="0"/>
              <a:t>In color psychology, white is the </a:t>
            </a:r>
            <a:r>
              <a:rPr lang="en-US" u="sng" dirty="0"/>
              <a:t>blank canvas</a:t>
            </a:r>
            <a:r>
              <a:rPr lang="en-US" dirty="0"/>
              <a:t> waiting to be written upon. It relates to innocence, equality and new beginnings.</a:t>
            </a:r>
          </a:p>
          <a:p>
            <a:pPr marL="0" indent="0">
              <a:buNone/>
            </a:pPr>
            <a:r>
              <a:rPr lang="en-US" b="1" dirty="0"/>
              <a:t>Black Packaging</a:t>
            </a:r>
          </a:p>
          <a:p>
            <a:r>
              <a:rPr lang="en-US" dirty="0"/>
              <a:t>Black is the color of </a:t>
            </a:r>
            <a:r>
              <a:rPr lang="en-US" u="sng" dirty="0"/>
              <a:t>power, authority and control</a:t>
            </a:r>
            <a:r>
              <a:rPr lang="en-US" dirty="0"/>
              <a:t>. It tends to stand out when used as a packaging color as it makes products appear heavier and more expensive and transmits a higher perceived value.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Blue</a:t>
            </a:r>
            <a:r>
              <a:rPr lang="en-US" b="1" dirty="0"/>
              <a:t> Packaging</a:t>
            </a:r>
          </a:p>
          <a:p>
            <a:r>
              <a:rPr lang="en-US" dirty="0"/>
              <a:t>Blue relates to </a:t>
            </a:r>
            <a:r>
              <a:rPr lang="en-US" u="sng" dirty="0"/>
              <a:t>trust, honesty and reliability, strength and unity</a:t>
            </a:r>
            <a:r>
              <a:rPr lang="en-US" dirty="0"/>
              <a:t>. When used in your packaging colors it communicates trust and reliability in the product.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57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687" y="462523"/>
            <a:ext cx="5765440" cy="576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8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Elements: PACKAGING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10165576" cy="38745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 smtClean="0"/>
              <a:t>PACKAGING COLORS</a:t>
            </a:r>
          </a:p>
          <a:p>
            <a:pPr marL="0" indent="0">
              <a:buNone/>
            </a:pPr>
            <a:r>
              <a:rPr lang="en-US" b="1" dirty="0"/>
              <a:t>White Packaging</a:t>
            </a:r>
          </a:p>
          <a:p>
            <a:r>
              <a:rPr lang="en-US" dirty="0"/>
              <a:t>In color psychology, white is the </a:t>
            </a:r>
            <a:r>
              <a:rPr lang="en-US" u="sng" dirty="0"/>
              <a:t>blank canvas</a:t>
            </a:r>
            <a:r>
              <a:rPr lang="en-US" dirty="0"/>
              <a:t> waiting to be written upon. It relates to innocence, equality and new beginnings.</a:t>
            </a:r>
          </a:p>
          <a:p>
            <a:pPr marL="0" indent="0">
              <a:buNone/>
            </a:pPr>
            <a:r>
              <a:rPr lang="en-US" b="1" dirty="0"/>
              <a:t>Black Packaging</a:t>
            </a:r>
          </a:p>
          <a:p>
            <a:r>
              <a:rPr lang="en-US" dirty="0"/>
              <a:t>Black is the color of </a:t>
            </a:r>
            <a:r>
              <a:rPr lang="en-US" u="sng" dirty="0"/>
              <a:t>power, authority and control</a:t>
            </a:r>
            <a:r>
              <a:rPr lang="en-US" dirty="0"/>
              <a:t>. It tends to stand out when used as a packaging color as it makes products appear heavier and more expensive and transmits a higher perceived value.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Blue</a:t>
            </a:r>
            <a:r>
              <a:rPr lang="en-US" b="1" dirty="0"/>
              <a:t> Packaging</a:t>
            </a:r>
          </a:p>
          <a:p>
            <a:r>
              <a:rPr lang="en-US" dirty="0"/>
              <a:t>Blue relates to </a:t>
            </a:r>
            <a:r>
              <a:rPr lang="en-US" u="sng" dirty="0"/>
              <a:t>trust, honesty and reliability, strength and unity</a:t>
            </a:r>
            <a:r>
              <a:rPr lang="en-US" dirty="0"/>
              <a:t>. When used in your packaging colors it communicates trust and reliability in the product.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65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s://upload.wikimedia.org/wikipedia/commons/thumb/f/fd/Color_icon_red.svg/2000px-Color_icon_re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52177" cy="425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upload.wikimedia.org/wikipedia/commons/thumb/7/7d/Color_icon_green.svg/2000px-Color_icon_gree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823" y="0"/>
            <a:ext cx="4252177" cy="425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vignette2.wikia.nocookie.net/symbolism/images/4/43/Orange.png/revision/latest?cb=201408181200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418" y="3515932"/>
            <a:ext cx="4456091" cy="334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45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80774"/>
            <a:ext cx="8825659" cy="34163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Brand elements should inherently be memorable and attention-getting, and therefore facilitate recall or recognition. </a:t>
            </a:r>
          </a:p>
          <a:p>
            <a:r>
              <a:rPr lang="en-US" dirty="0"/>
              <a:t>For example, a brand of propane gas cylinders named Blue Rhino featuring a powder-blue animal mascot with a distinctive yellow flame is likely to stick in the minds of consumers.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3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Elements: PACKAGING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10165576" cy="38745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Red</a:t>
            </a:r>
            <a:r>
              <a:rPr lang="en-US" b="1" dirty="0" smtClean="0"/>
              <a:t> </a:t>
            </a:r>
            <a:r>
              <a:rPr lang="en-US" b="1" dirty="0"/>
              <a:t>Packaging</a:t>
            </a:r>
          </a:p>
          <a:p>
            <a:r>
              <a:rPr lang="en-US" dirty="0"/>
              <a:t>In color psychology, red means </a:t>
            </a:r>
            <a:r>
              <a:rPr lang="en-US" u="sng" dirty="0"/>
              <a:t>energy, action, passion, excitement and strength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Green</a:t>
            </a:r>
            <a:r>
              <a:rPr lang="en-US" b="1" dirty="0"/>
              <a:t> Packaging</a:t>
            </a:r>
          </a:p>
          <a:p>
            <a:r>
              <a:rPr lang="en-US" dirty="0"/>
              <a:t>Green is a color of </a:t>
            </a:r>
            <a:r>
              <a:rPr lang="en-US" u="sng" dirty="0"/>
              <a:t>balance and harmony</a:t>
            </a:r>
            <a:r>
              <a:rPr lang="en-US" dirty="0"/>
              <a:t> of the mind, the body and the emotions. In color psychology it relates to security, wealth and growth.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E9561B"/>
                </a:solidFill>
              </a:rPr>
              <a:t>Orange</a:t>
            </a:r>
            <a:r>
              <a:rPr lang="en-US" b="1" dirty="0"/>
              <a:t> Packaging</a:t>
            </a:r>
          </a:p>
          <a:p>
            <a:r>
              <a:rPr lang="en-US" dirty="0" smtClean="0"/>
              <a:t>In color psychology, orange means </a:t>
            </a:r>
            <a:r>
              <a:rPr lang="en-US" u="sng" dirty="0" smtClean="0"/>
              <a:t>adventure, optimism, self-confidence and sociability</a:t>
            </a:r>
            <a:r>
              <a:rPr lang="en-US" dirty="0" smtClean="0"/>
              <a:t>. It is enthusiastic, extroverted and uninhibited.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87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Elements: PACKAGING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10165576" cy="38745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Yellow</a:t>
            </a:r>
            <a:r>
              <a:rPr lang="en-US" b="1" dirty="0"/>
              <a:t> Packaging</a:t>
            </a:r>
          </a:p>
          <a:p>
            <a:r>
              <a:rPr lang="en-US" dirty="0"/>
              <a:t>Yellow is </a:t>
            </a:r>
            <a:r>
              <a:rPr lang="en-US" u="sng" dirty="0"/>
              <a:t>cheerful, optimistic and uplifting</a:t>
            </a:r>
            <a:r>
              <a:rPr lang="en-US" dirty="0"/>
              <a:t> to the spirits. It inspires original ideas and creativity. Stimulating to mental abilities, it aids in decision making</a:t>
            </a:r>
            <a:r>
              <a:rPr lang="en-US" dirty="0" smtClean="0"/>
              <a:t>.</a:t>
            </a:r>
            <a:r>
              <a:rPr lang="en-US" b="1" dirty="0"/>
              <a:t>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Turquoise</a:t>
            </a:r>
            <a:r>
              <a:rPr lang="en-US" b="1" dirty="0" smtClean="0"/>
              <a:t> </a:t>
            </a:r>
            <a:r>
              <a:rPr lang="en-US" b="1" dirty="0"/>
              <a:t>Packaging</a:t>
            </a:r>
          </a:p>
          <a:p>
            <a:r>
              <a:rPr lang="en-US" dirty="0"/>
              <a:t>Turquoise, in color psychology, means </a:t>
            </a:r>
            <a:r>
              <a:rPr lang="en-US" u="sng" dirty="0"/>
              <a:t>clarity of thought and communication</a:t>
            </a:r>
            <a:r>
              <a:rPr lang="en-US" dirty="0"/>
              <a:t>. It calms the emotions and recharges the spirit, invigorating depleted energy levels and inspiring positive thought.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Purple </a:t>
            </a:r>
            <a:r>
              <a:rPr lang="en-US" b="1" dirty="0"/>
              <a:t>Packaging</a:t>
            </a:r>
          </a:p>
          <a:p>
            <a:r>
              <a:rPr lang="en-US" dirty="0"/>
              <a:t>Purple relates to high ideals, imagination and spirituality. Using purple in your packaging colors implies </a:t>
            </a:r>
            <a:r>
              <a:rPr lang="en-US" u="sng" dirty="0"/>
              <a:t>luxury, extravagance, premium quality or uniqueness</a:t>
            </a:r>
            <a:r>
              <a:rPr lang="en-US" dirty="0"/>
              <a:t>, particularly if used with gold or silver printing or decoration.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28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Elements: PACKAGING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10165576" cy="38745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Magenta </a:t>
            </a:r>
            <a:r>
              <a:rPr lang="en-US" b="1" dirty="0"/>
              <a:t>Packaging</a:t>
            </a:r>
          </a:p>
          <a:p>
            <a:r>
              <a:rPr lang="en-US" dirty="0"/>
              <a:t>Magenta is a strong and inspiring color which can appear </a:t>
            </a:r>
            <a:r>
              <a:rPr lang="en-US" u="sng" dirty="0"/>
              <a:t>outrageous and shocking</a:t>
            </a:r>
            <a:r>
              <a:rPr lang="en-US" dirty="0"/>
              <a:t> </a:t>
            </a:r>
            <a:r>
              <a:rPr lang="en-US" dirty="0" smtClean="0"/>
              <a:t>on </a:t>
            </a:r>
            <a:r>
              <a:rPr lang="en-US" dirty="0"/>
              <a:t>one hand or </a:t>
            </a:r>
            <a:r>
              <a:rPr lang="en-US" u="sng" dirty="0"/>
              <a:t>innovative and imaginative</a:t>
            </a:r>
            <a:r>
              <a:rPr lang="en-US" dirty="0"/>
              <a:t> on the other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Pink</a:t>
            </a:r>
            <a:r>
              <a:rPr lang="en-US" b="1" dirty="0"/>
              <a:t> Packaging</a:t>
            </a:r>
          </a:p>
          <a:p>
            <a:r>
              <a:rPr lang="en-US" dirty="0"/>
              <a:t>Pink is </a:t>
            </a:r>
            <a:r>
              <a:rPr lang="en-US" u="sng" dirty="0"/>
              <a:t>inspiring, warm, compassionate and comforting</a:t>
            </a:r>
            <a:r>
              <a:rPr lang="en-US" dirty="0"/>
              <a:t>, suggesting hope for the future. It is </a:t>
            </a:r>
            <a:r>
              <a:rPr lang="en-US" u="sng" dirty="0"/>
              <a:t>calming</a:t>
            </a:r>
            <a:r>
              <a:rPr lang="en-US" dirty="0"/>
              <a:t> and </a:t>
            </a:r>
            <a:r>
              <a:rPr lang="en-US" u="sng" dirty="0"/>
              <a:t>non-threatening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</a:rPr>
              <a:t>Gold</a:t>
            </a:r>
            <a:r>
              <a:rPr lang="en-US" b="1" dirty="0"/>
              <a:t> Packaging</a:t>
            </a:r>
          </a:p>
          <a:p>
            <a:r>
              <a:rPr lang="en-US" dirty="0"/>
              <a:t>Gold packaging suggests </a:t>
            </a:r>
            <a:r>
              <a:rPr lang="en-US" u="sng" dirty="0"/>
              <a:t>expensive, luxurious and high quality</a:t>
            </a:r>
            <a:r>
              <a:rPr lang="en-US" dirty="0"/>
              <a:t>. However your product should reflect this high standard or you will lose credibility - a poor quality product inside gold packaging will appear cheap and have the same effect as fake gold!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69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Elements: PACKAGING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10165576" cy="38745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Silver</a:t>
            </a:r>
            <a:r>
              <a:rPr lang="en-US" b="1" dirty="0"/>
              <a:t> Packaging</a:t>
            </a:r>
          </a:p>
          <a:p>
            <a:r>
              <a:rPr lang="en-US" dirty="0"/>
              <a:t>Silver packaging implies </a:t>
            </a:r>
            <a:r>
              <a:rPr lang="en-US" u="sng" dirty="0"/>
              <a:t>elegance and sophistication</a:t>
            </a:r>
            <a:r>
              <a:rPr lang="en-US" dirty="0"/>
              <a:t>. It is more </a:t>
            </a:r>
            <a:r>
              <a:rPr lang="en-US" u="sng" dirty="0"/>
              <a:t>gentle than gold </a:t>
            </a:r>
            <a:r>
              <a:rPr lang="en-US" dirty="0"/>
              <a:t>and it combines well with almost all other colors illuminating anything printing or decorating on the packaging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Gray</a:t>
            </a:r>
            <a:r>
              <a:rPr lang="en-US" b="1" dirty="0"/>
              <a:t> Packaging</a:t>
            </a:r>
          </a:p>
          <a:p>
            <a:r>
              <a:rPr lang="en-US" dirty="0"/>
              <a:t>Gray is a conservative color signifying </a:t>
            </a:r>
            <a:r>
              <a:rPr lang="en-US" u="sng" dirty="0"/>
              <a:t>neutrality, indifference and reserve</a:t>
            </a:r>
            <a:r>
              <a:rPr lang="en-US" dirty="0"/>
              <a:t>. It lacks energy but serves well as a background color, allowing other colors with it to take prominence.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Brown</a:t>
            </a:r>
            <a:r>
              <a:rPr lang="en-US" b="1" dirty="0"/>
              <a:t> Packaging</a:t>
            </a:r>
          </a:p>
          <a:p>
            <a:r>
              <a:rPr lang="en-US" dirty="0"/>
              <a:t>Psychologically, brown is associated with </a:t>
            </a:r>
            <a:r>
              <a:rPr lang="en-US" u="sng" dirty="0"/>
              <a:t>strength and solidarity, comfort and earthiness, maturity and reliability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5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 Elements: PACKAGING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10281485" cy="369426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u="sng" dirty="0" smtClean="0"/>
              <a:t>PACKAGE CHANGES</a:t>
            </a:r>
          </a:p>
          <a:p>
            <a:r>
              <a:rPr lang="en-US" dirty="0"/>
              <a:t>Do you think packaging changes are expensive? </a:t>
            </a:r>
          </a:p>
          <a:p>
            <a:r>
              <a:rPr lang="en-US" dirty="0" smtClean="0"/>
              <a:t>Reasons </a:t>
            </a:r>
            <a:r>
              <a:rPr lang="en-US" dirty="0"/>
              <a:t>firms change their packaging? 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signal a higher price 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sell effectively sell through new or shifting distribution channels </a:t>
            </a:r>
            <a:endParaRPr lang="en-US" dirty="0" smtClean="0"/>
          </a:p>
          <a:p>
            <a:pPr lvl="1"/>
            <a:r>
              <a:rPr lang="en-US" dirty="0" smtClean="0"/>
              <a:t>Product </a:t>
            </a:r>
            <a:r>
              <a:rPr lang="en-US" dirty="0"/>
              <a:t>line expansion </a:t>
            </a:r>
            <a:endParaRPr lang="en-US" dirty="0" smtClean="0"/>
          </a:p>
          <a:p>
            <a:pPr lvl="1"/>
            <a:r>
              <a:rPr lang="en-US" dirty="0" smtClean="0"/>
              <a:t>To </a:t>
            </a:r>
            <a:r>
              <a:rPr lang="en-US" dirty="0"/>
              <a:t>introduce new product innovations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old package looks outdated </a:t>
            </a:r>
            <a:endParaRPr lang="en-US" dirty="0" smtClean="0"/>
          </a:p>
          <a:p>
            <a:r>
              <a:rPr lang="en-US" dirty="0" smtClean="0"/>
              <a:t>Do </a:t>
            </a:r>
            <a:r>
              <a:rPr lang="en-US" dirty="0"/>
              <a:t>not change the packaging to confuse the customer. The customer will not recognize the brand </a:t>
            </a:r>
            <a:endParaRPr lang="en-US" dirty="0" smtClean="0"/>
          </a:p>
          <a:p>
            <a:r>
              <a:rPr lang="en-US" dirty="0" smtClean="0"/>
              <a:t>Packaging </a:t>
            </a:r>
            <a:r>
              <a:rPr lang="en-US" dirty="0"/>
              <a:t>is considered to be the 5th P of the marketing mix </a:t>
            </a:r>
          </a:p>
        </p:txBody>
      </p:sp>
    </p:spTree>
    <p:extLst>
      <p:ext uri="{BB962C8B-B14F-4D97-AF65-F5344CB8AC3E}">
        <p14:creationId xmlns:p14="http://schemas.microsoft.com/office/powerpoint/2010/main" val="292580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000" dirty="0">
                <a:ea typeface="ＭＳ Ｐゴシック" panose="020B0600070205080204" pitchFamily="34" charset="-128"/>
              </a:rPr>
              <a:t>The entire set of brand elements makes up the </a:t>
            </a:r>
            <a:r>
              <a:rPr lang="en-US" altLang="ja-JP" sz="2000" b="1" i="1" dirty="0">
                <a:ea typeface="ＭＳ Ｐゴシック" panose="020B0600070205080204" pitchFamily="34" charset="-128"/>
              </a:rPr>
              <a:t>brand identity</a:t>
            </a:r>
            <a:r>
              <a:rPr lang="en-US" altLang="ja-JP" sz="2000" i="1" dirty="0">
                <a:ea typeface="ＭＳ Ｐゴシック" panose="020B0600070205080204" pitchFamily="34" charset="-128"/>
              </a:rPr>
              <a:t>,</a:t>
            </a:r>
            <a:r>
              <a:rPr lang="en-US" altLang="ja-JP" sz="2000" dirty="0">
                <a:ea typeface="ＭＳ Ｐゴシック" panose="020B0600070205080204" pitchFamily="34" charset="-128"/>
              </a:rPr>
              <a:t> the contribution of all brand elements to awareness and image. </a:t>
            </a:r>
          </a:p>
          <a:p>
            <a:r>
              <a:rPr lang="en-US" altLang="ja-JP" sz="2000" dirty="0">
                <a:ea typeface="ＭＳ Ｐゴシック" panose="020B0600070205080204" pitchFamily="34" charset="-128"/>
              </a:rPr>
              <a:t>The cohesiveness of the brand identity depends on the extent to which the brand elements are consistent. 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0916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pbs.twimg.com/media/B8YAPUWCcAEu1B1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438" y="729983"/>
            <a:ext cx="7520231" cy="561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11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alathegas.com/images/feature-home-bluerhino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864" y="593387"/>
            <a:ext cx="5164386" cy="250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upload.wikimedia.org/wikipedia/commons/thumb/6/6c/Fcuk_logo.svg/2000px-Fcuk_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619" y="3907794"/>
            <a:ext cx="6828040" cy="22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ustrading.com/img/products/xl/458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95" y="3253202"/>
            <a:ext cx="3004792" cy="300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28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MEANINGFULNESS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307243" cy="34163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Brand elements may take on all kinds of meaning, with either descriptive or persuasive content. </a:t>
            </a:r>
          </a:p>
          <a:p>
            <a:r>
              <a:rPr lang="en-US" u="sng" dirty="0"/>
              <a:t>Two particularly important criteria </a:t>
            </a:r>
          </a:p>
          <a:p>
            <a:pPr lvl="1"/>
            <a:r>
              <a:rPr lang="en-US" b="1" dirty="0"/>
              <a:t>General information</a:t>
            </a:r>
            <a:r>
              <a:rPr lang="en-US" dirty="0"/>
              <a:t> about the nature of the product category</a:t>
            </a:r>
          </a:p>
          <a:p>
            <a:pPr lvl="1"/>
            <a:r>
              <a:rPr lang="en-US" b="1" dirty="0"/>
              <a:t>Specific information</a:t>
            </a:r>
            <a:r>
              <a:rPr lang="en-US" dirty="0"/>
              <a:t> about particular attributes and benefits of the brand  </a:t>
            </a:r>
          </a:p>
          <a:p>
            <a:r>
              <a:rPr lang="en-US" dirty="0"/>
              <a:t>The first dimension is an important determinant of </a:t>
            </a:r>
            <a:r>
              <a:rPr lang="en-US" u="sng" dirty="0"/>
              <a:t>brand awareness and salience</a:t>
            </a:r>
            <a:r>
              <a:rPr lang="en-US" dirty="0"/>
              <a:t>; the second, of </a:t>
            </a:r>
            <a:r>
              <a:rPr lang="en-US" u="sng" dirty="0"/>
              <a:t>brand image and positioning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8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.bp.blogspot.com/-gPzD0tXqouo/VgE-dFZxK_I/AAAAAAAACsM/GdnTiZ5ie-w/s1600/agora_6581476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181" y="695122"/>
            <a:ext cx="38100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4.bp.blogspot.com/-9zbKi8kjZCI/VgENQhfMxdI/AAAAAAAACr8/LtlFOoD8n5Y/s1600/Meena_Bazar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634" y="3633770"/>
            <a:ext cx="2857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1.bp.blogspot.com/-gPzD0tXqouo/VgE-dFZxK_I/AAAAAAAACsM/GdnTiZ5ie-w/s1600/agora_6581476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96" y="3500571"/>
            <a:ext cx="38100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245" y="1159099"/>
            <a:ext cx="276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SCENERIO 1:</a:t>
            </a:r>
            <a:r>
              <a:rPr lang="en-US" dirty="0" smtClean="0"/>
              <a:t> A need arises for Grocery Shopping. Which store do you think of first?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6213" y="3633770"/>
            <a:ext cx="2575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SCENERIO 2:</a:t>
            </a:r>
            <a:r>
              <a:rPr lang="en-US" dirty="0" smtClean="0"/>
              <a:t> Which store would you choose for your everyday shopping?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76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817846" cy="34163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order for a brand to be likeable, you need to ask yourself two questions in specific:</a:t>
            </a:r>
          </a:p>
          <a:p>
            <a:r>
              <a:rPr lang="en-US" altLang="ja-JP" dirty="0">
                <a:ea typeface="ＭＳ Ｐゴシック" panose="020B0600070205080204" pitchFamily="34" charset="-128"/>
              </a:rPr>
              <a:t>Do customers find the brand element </a:t>
            </a:r>
            <a:r>
              <a:rPr lang="en-US" altLang="ja-JP" u="sng" dirty="0">
                <a:ea typeface="ＭＳ Ｐゴシック" panose="020B0600070205080204" pitchFamily="34" charset="-128"/>
              </a:rPr>
              <a:t>aesthetically appealing</a:t>
            </a:r>
            <a:r>
              <a:rPr lang="en-US" altLang="ja-JP" dirty="0">
                <a:ea typeface="ＭＳ Ｐゴシック" panose="020B0600070205080204" pitchFamily="34" charset="-128"/>
              </a:rPr>
              <a:t>? </a:t>
            </a:r>
          </a:p>
          <a:p>
            <a:r>
              <a:rPr lang="en-US" dirty="0" smtClean="0"/>
              <a:t>Are the brand elements </a:t>
            </a:r>
            <a:r>
              <a:rPr lang="en-US" u="sng" dirty="0" smtClean="0"/>
              <a:t>likeable</a:t>
            </a:r>
            <a:r>
              <a:rPr lang="en-US" dirty="0" smtClean="0"/>
              <a:t> visually, verbally, and in other ways?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Brand elements can be rich in imagery, and inherently fun and engaging, even if not always related to the product. </a:t>
            </a:r>
            <a:r>
              <a:rPr lang="en-US" b="1" dirty="0" smtClean="0"/>
              <a:t>EXAMPLE:</a:t>
            </a:r>
            <a:r>
              <a:rPr lang="en-US" dirty="0" smtClean="0"/>
              <a:t> lunchdad.com &amp; </a:t>
            </a:r>
            <a:r>
              <a:rPr lang="en-US" dirty="0" err="1" smtClean="0"/>
              <a:t>Baymax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21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-HK3hy2ETKm0/VQ-PL6o_W3I/AAAAAAAAGSk/tvb6oOJ3Ok0/s1600/big-hero-6-bento-lunch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714" y="933731"/>
            <a:ext cx="7141288" cy="535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9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885</TotalTime>
  <Words>1947</Words>
  <Application>Microsoft Office PowerPoint</Application>
  <PresentationFormat>Widescreen</PresentationFormat>
  <Paragraphs>194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ＭＳ Ｐゴシック</vt:lpstr>
      <vt:lpstr>Arial</vt:lpstr>
      <vt:lpstr>Calibri</vt:lpstr>
      <vt:lpstr>Century Gothic</vt:lpstr>
      <vt:lpstr>Wingdings 3</vt:lpstr>
      <vt:lpstr>Ion Boardroom</vt:lpstr>
      <vt:lpstr>CHOOSING BRAND ELEMENTS TO BUILD BRAND EQUITY</vt:lpstr>
      <vt:lpstr>Brand Elements: PREVIEW</vt:lpstr>
      <vt:lpstr>Criteria for Choosing Brand Elements</vt:lpstr>
      <vt:lpstr>MEMORABILITY</vt:lpstr>
      <vt:lpstr>PowerPoint Presentation</vt:lpstr>
      <vt:lpstr>MEANINGFULNESS</vt:lpstr>
      <vt:lpstr>PowerPoint Presentation</vt:lpstr>
      <vt:lpstr>LIKABILITY</vt:lpstr>
      <vt:lpstr>PowerPoint Presentation</vt:lpstr>
      <vt:lpstr>TRASFERABILITY</vt:lpstr>
      <vt:lpstr>PowerPoint Presentation</vt:lpstr>
      <vt:lpstr>ADAPTABILITY</vt:lpstr>
      <vt:lpstr>PowerPoint Presentation</vt:lpstr>
      <vt:lpstr>PROTECTABILITY</vt:lpstr>
      <vt:lpstr>PowerPoint Presentation</vt:lpstr>
      <vt:lpstr>Brand Elements: BRAND NAMES</vt:lpstr>
      <vt:lpstr>Brand Elements: BRAND NAMES</vt:lpstr>
      <vt:lpstr>PowerPoint Presentation</vt:lpstr>
      <vt:lpstr>Brand Elements: URL’s</vt:lpstr>
      <vt:lpstr>URL Infringement (Example)</vt:lpstr>
      <vt:lpstr>Brand Elements: LOGO’s &amp; SYMBOLS</vt:lpstr>
      <vt:lpstr>PowerPoint Presentation</vt:lpstr>
      <vt:lpstr>Brand Elements: LOGO’s &amp; SYMBOLS</vt:lpstr>
      <vt:lpstr>Brand Elements: CHARACTERS</vt:lpstr>
      <vt:lpstr>Brand Elements: SLOGANS</vt:lpstr>
      <vt:lpstr>CAN YOU THINK OF A BAD SLOGAN?</vt:lpstr>
      <vt:lpstr>PowerPoint Presentation</vt:lpstr>
      <vt:lpstr>PowerPoint Presentation</vt:lpstr>
      <vt:lpstr>Brand Elements: JINGLES</vt:lpstr>
      <vt:lpstr>Brand Elements: PACKAGING</vt:lpstr>
      <vt:lpstr>Brand Elements: PACKAGING</vt:lpstr>
      <vt:lpstr>PowerPoint Presentation</vt:lpstr>
      <vt:lpstr>Brand Elements: PACKAGING</vt:lpstr>
      <vt:lpstr>PowerPoint Presentation</vt:lpstr>
      <vt:lpstr>Brand Elements: PACKAGING</vt:lpstr>
      <vt:lpstr>Brand Elements: PACKAGING</vt:lpstr>
      <vt:lpstr>PowerPoint Presentation</vt:lpstr>
      <vt:lpstr>Brand Elements: PACKAGING</vt:lpstr>
      <vt:lpstr>PowerPoint Presentation</vt:lpstr>
      <vt:lpstr>Brand Elements: PACKAGING</vt:lpstr>
      <vt:lpstr>Brand Elements: PACKAGING</vt:lpstr>
      <vt:lpstr>Brand Elements: PACKAGING</vt:lpstr>
      <vt:lpstr>Brand Elements: PACKAGING</vt:lpstr>
      <vt:lpstr>Brand Elements: PACKAGING</vt:lpstr>
      <vt:lpstr>PUTTING IT ALL TOGETHER…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CHOOSING BRAND ELEMENTS TO BUILD BRAND EQUITY</dc:title>
  <dc:creator>Faiz Hossain</dc:creator>
  <cp:lastModifiedBy>Faiz Hossain</cp:lastModifiedBy>
  <cp:revision>42</cp:revision>
  <dcterms:created xsi:type="dcterms:W3CDTF">2016-02-14T05:13:05Z</dcterms:created>
  <dcterms:modified xsi:type="dcterms:W3CDTF">2016-02-22T08:30:42Z</dcterms:modified>
</cp:coreProperties>
</file>