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313" r:id="rId8"/>
    <p:sldId id="262" r:id="rId9"/>
    <p:sldId id="263" r:id="rId10"/>
    <p:sldId id="264" r:id="rId11"/>
    <p:sldId id="265" r:id="rId12"/>
    <p:sldId id="266" r:id="rId13"/>
    <p:sldId id="267" r:id="rId14"/>
    <p:sldId id="276" r:id="rId15"/>
    <p:sldId id="269" r:id="rId16"/>
    <p:sldId id="270" r:id="rId17"/>
    <p:sldId id="274" r:id="rId18"/>
    <p:sldId id="277" r:id="rId19"/>
    <p:sldId id="278" r:id="rId20"/>
    <p:sldId id="279" r:id="rId21"/>
    <p:sldId id="280" r:id="rId22"/>
    <p:sldId id="282" r:id="rId23"/>
    <p:sldId id="283" r:id="rId24"/>
    <p:sldId id="284" r:id="rId25"/>
    <p:sldId id="285" r:id="rId26"/>
    <p:sldId id="281" r:id="rId27"/>
    <p:sldId id="287" r:id="rId28"/>
    <p:sldId id="288" r:id="rId29"/>
    <p:sldId id="310" r:id="rId30"/>
    <p:sldId id="311" r:id="rId31"/>
    <p:sldId id="312" r:id="rId32"/>
    <p:sldId id="289" r:id="rId33"/>
    <p:sldId id="290" r:id="rId34"/>
    <p:sldId id="294" r:id="rId35"/>
    <p:sldId id="295" r:id="rId36"/>
    <p:sldId id="296" r:id="rId37"/>
    <p:sldId id="309" r:id="rId38"/>
    <p:sldId id="297" r:id="rId39"/>
    <p:sldId id="298" r:id="rId40"/>
    <p:sldId id="299" r:id="rId41"/>
    <p:sldId id="300" r:id="rId42"/>
    <p:sldId id="307" r:id="rId43"/>
    <p:sldId id="301" r:id="rId44"/>
    <p:sldId id="308" r:id="rId45"/>
    <p:sldId id="303" r:id="rId46"/>
    <p:sldId id="304" r:id="rId47"/>
    <p:sldId id="305" r:id="rId48"/>
    <p:sldId id="30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5877E-0DE4-4E22-A788-A6F2A19F19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F77ACB6-C7CC-4192-9368-18C611B96E0D}">
      <dgm:prSet phldrT="[Text]" custT="1"/>
      <dgm:spPr/>
      <dgm:t>
        <a:bodyPr/>
        <a:lstStyle/>
        <a:p>
          <a:r>
            <a:rPr lang="en-US" sz="1600" dirty="0" smtClean="0"/>
            <a:t>User friendly</a:t>
          </a:r>
          <a:endParaRPr lang="en-US" sz="1600" dirty="0"/>
        </a:p>
      </dgm:t>
    </dgm:pt>
    <dgm:pt modelId="{1890CCBD-E470-4520-B083-930C528199A8}" type="parTrans" cxnId="{690F2D97-AC99-4813-A454-322984DFC31E}">
      <dgm:prSet/>
      <dgm:spPr/>
      <dgm:t>
        <a:bodyPr/>
        <a:lstStyle/>
        <a:p>
          <a:endParaRPr lang="en-US"/>
        </a:p>
      </dgm:t>
    </dgm:pt>
    <dgm:pt modelId="{7E11742E-114B-46B1-9263-12018328B1A2}" type="sibTrans" cxnId="{690F2D97-AC99-4813-A454-322984DFC31E}">
      <dgm:prSet/>
      <dgm:spPr/>
      <dgm:t>
        <a:bodyPr/>
        <a:lstStyle/>
        <a:p>
          <a:endParaRPr lang="en-US"/>
        </a:p>
      </dgm:t>
    </dgm:pt>
    <dgm:pt modelId="{54374C64-2451-4E85-B749-40757E4F85A5}">
      <dgm:prSet phldrT="[Text]" custT="1"/>
      <dgm:spPr/>
      <dgm:t>
        <a:bodyPr/>
        <a:lstStyle/>
        <a:p>
          <a:r>
            <a:rPr lang="en-US" sz="1800" dirty="0" smtClean="0"/>
            <a:t>Fun</a:t>
          </a:r>
          <a:endParaRPr lang="en-US" sz="1800" dirty="0"/>
        </a:p>
      </dgm:t>
    </dgm:pt>
    <dgm:pt modelId="{088ADE0D-A4B7-4FD2-9FAC-8124EB477DD9}" type="parTrans" cxnId="{202C6F48-E020-4664-91BA-80417E4D9E91}">
      <dgm:prSet/>
      <dgm:spPr/>
      <dgm:t>
        <a:bodyPr/>
        <a:lstStyle/>
        <a:p>
          <a:endParaRPr lang="en-US"/>
        </a:p>
      </dgm:t>
    </dgm:pt>
    <dgm:pt modelId="{C5A1090A-B453-4F04-8E5C-3BA6542485CB}" type="sibTrans" cxnId="{202C6F48-E020-4664-91BA-80417E4D9E91}">
      <dgm:prSet/>
      <dgm:spPr/>
      <dgm:t>
        <a:bodyPr/>
        <a:lstStyle/>
        <a:p>
          <a:endParaRPr lang="en-US"/>
        </a:p>
      </dgm:t>
    </dgm:pt>
    <dgm:pt modelId="{03D4120C-0F66-4468-A826-4E5A20FF6030}">
      <dgm:prSet phldrT="[Text]" custT="1"/>
      <dgm:spPr/>
      <dgm:t>
        <a:bodyPr/>
        <a:lstStyle/>
        <a:p>
          <a:r>
            <a:rPr lang="en-US" sz="1800" dirty="0" smtClean="0"/>
            <a:t>creative</a:t>
          </a:r>
          <a:endParaRPr lang="en-US" sz="1800" dirty="0"/>
        </a:p>
      </dgm:t>
    </dgm:pt>
    <dgm:pt modelId="{D82F8BD1-0C5D-440C-8BAC-85114157918E}" type="parTrans" cxnId="{9B3F7B6F-34FF-46A7-BF47-437C12E72EAA}">
      <dgm:prSet/>
      <dgm:spPr/>
      <dgm:t>
        <a:bodyPr/>
        <a:lstStyle/>
        <a:p>
          <a:endParaRPr lang="en-US"/>
        </a:p>
      </dgm:t>
    </dgm:pt>
    <dgm:pt modelId="{BFDB8750-E790-4E41-B6F5-44E52CD0D241}" type="sibTrans" cxnId="{9B3F7B6F-34FF-46A7-BF47-437C12E72EAA}">
      <dgm:prSet/>
      <dgm:spPr/>
      <dgm:t>
        <a:bodyPr/>
        <a:lstStyle/>
        <a:p>
          <a:endParaRPr lang="en-US"/>
        </a:p>
      </dgm:t>
    </dgm:pt>
    <dgm:pt modelId="{98102071-1AC8-4092-9230-37725F662F51}">
      <dgm:prSet phldrT="[Text]" custT="1"/>
      <dgm:spPr/>
      <dgm:t>
        <a:bodyPr/>
        <a:lstStyle/>
        <a:p>
          <a:r>
            <a:rPr lang="en-US" sz="1800" dirty="0" err="1" smtClean="0"/>
            <a:t>Innova-tive</a:t>
          </a:r>
          <a:endParaRPr lang="en-US" sz="1800" dirty="0"/>
        </a:p>
      </dgm:t>
    </dgm:pt>
    <dgm:pt modelId="{AB6F43F8-5A70-4352-AADA-348CB2C24F3C}" type="parTrans" cxnId="{766173B0-DFC0-4E41-9201-8CAC52728C64}">
      <dgm:prSet/>
      <dgm:spPr/>
      <dgm:t>
        <a:bodyPr/>
        <a:lstStyle/>
        <a:p>
          <a:endParaRPr lang="en-US"/>
        </a:p>
      </dgm:t>
    </dgm:pt>
    <dgm:pt modelId="{3B217C5C-FD78-4CF5-91F4-6D69BB2FE898}" type="sibTrans" cxnId="{766173B0-DFC0-4E41-9201-8CAC52728C64}">
      <dgm:prSet/>
      <dgm:spPr/>
      <dgm:t>
        <a:bodyPr/>
        <a:lstStyle/>
        <a:p>
          <a:endParaRPr lang="en-US"/>
        </a:p>
      </dgm:t>
    </dgm:pt>
    <dgm:pt modelId="{5DA38060-1425-4E64-8F01-759972344C9A}">
      <dgm:prSet phldrT="[Text]" custT="1"/>
      <dgm:spPr/>
      <dgm:t>
        <a:bodyPr/>
        <a:lstStyle/>
        <a:p>
          <a:r>
            <a:rPr lang="en-US" sz="1800" dirty="0" err="1" smtClean="0"/>
            <a:t>Ipod</a:t>
          </a:r>
          <a:r>
            <a:rPr lang="en-US" sz="1800" dirty="0" smtClean="0"/>
            <a:t>, </a:t>
          </a:r>
          <a:r>
            <a:rPr lang="en-US" sz="1800" dirty="0" err="1" smtClean="0"/>
            <a:t>Iphone</a:t>
          </a:r>
          <a:r>
            <a:rPr lang="en-US" sz="1800" dirty="0" smtClean="0"/>
            <a:t>, </a:t>
          </a:r>
          <a:r>
            <a:rPr lang="en-US" sz="1800" dirty="0" err="1" smtClean="0"/>
            <a:t>Ipad</a:t>
          </a:r>
          <a:endParaRPr lang="en-US" sz="1800" dirty="0"/>
        </a:p>
      </dgm:t>
    </dgm:pt>
    <dgm:pt modelId="{568DD267-D79C-4BAA-82D3-3858B8C3773E}" type="parTrans" cxnId="{CDE6CC4C-0277-4EF1-BE5E-FAF445709D0A}">
      <dgm:prSet/>
      <dgm:spPr/>
      <dgm:t>
        <a:bodyPr/>
        <a:lstStyle/>
        <a:p>
          <a:endParaRPr lang="en-US"/>
        </a:p>
      </dgm:t>
    </dgm:pt>
    <dgm:pt modelId="{328BBBCC-56C1-4EA7-8485-073ACFBB1F80}" type="sibTrans" cxnId="{CDE6CC4C-0277-4EF1-BE5E-FAF445709D0A}">
      <dgm:prSet/>
      <dgm:spPr/>
      <dgm:t>
        <a:bodyPr/>
        <a:lstStyle/>
        <a:p>
          <a:endParaRPr lang="en-US"/>
        </a:p>
      </dgm:t>
    </dgm:pt>
    <dgm:pt modelId="{BF9C3AC0-EF5D-404D-BF5B-CEC194E1CC79}" type="pres">
      <dgm:prSet presAssocID="{D0C5877E-0DE4-4E22-A788-A6F2A19F1960}" presName="cycle" presStyleCnt="0">
        <dgm:presLayoutVars>
          <dgm:dir/>
          <dgm:resizeHandles val="exact"/>
        </dgm:presLayoutVars>
      </dgm:prSet>
      <dgm:spPr/>
      <dgm:t>
        <a:bodyPr/>
        <a:lstStyle/>
        <a:p>
          <a:endParaRPr lang="en-US"/>
        </a:p>
      </dgm:t>
    </dgm:pt>
    <dgm:pt modelId="{ED097F0A-F57D-4013-BB7D-45BFA17FF0D2}" type="pres">
      <dgm:prSet presAssocID="{0F77ACB6-C7CC-4192-9368-18C611B96E0D}" presName="node" presStyleLbl="node1" presStyleIdx="0" presStyleCnt="5">
        <dgm:presLayoutVars>
          <dgm:bulletEnabled val="1"/>
        </dgm:presLayoutVars>
      </dgm:prSet>
      <dgm:spPr/>
      <dgm:t>
        <a:bodyPr/>
        <a:lstStyle/>
        <a:p>
          <a:endParaRPr lang="en-US"/>
        </a:p>
      </dgm:t>
    </dgm:pt>
    <dgm:pt modelId="{75483222-4215-40D9-9861-9576A478C119}" type="pres">
      <dgm:prSet presAssocID="{7E11742E-114B-46B1-9263-12018328B1A2}" presName="sibTrans" presStyleLbl="sibTrans2D1" presStyleIdx="0" presStyleCnt="5"/>
      <dgm:spPr/>
      <dgm:t>
        <a:bodyPr/>
        <a:lstStyle/>
        <a:p>
          <a:endParaRPr lang="en-US"/>
        </a:p>
      </dgm:t>
    </dgm:pt>
    <dgm:pt modelId="{DE61A938-0568-4287-8423-6C48770ED2F6}" type="pres">
      <dgm:prSet presAssocID="{7E11742E-114B-46B1-9263-12018328B1A2}" presName="connectorText" presStyleLbl="sibTrans2D1" presStyleIdx="0" presStyleCnt="5"/>
      <dgm:spPr/>
      <dgm:t>
        <a:bodyPr/>
        <a:lstStyle/>
        <a:p>
          <a:endParaRPr lang="en-US"/>
        </a:p>
      </dgm:t>
    </dgm:pt>
    <dgm:pt modelId="{7DD366E3-C32C-4302-A43E-E63B6FA48916}" type="pres">
      <dgm:prSet presAssocID="{54374C64-2451-4E85-B749-40757E4F85A5}" presName="node" presStyleLbl="node1" presStyleIdx="1" presStyleCnt="5">
        <dgm:presLayoutVars>
          <dgm:bulletEnabled val="1"/>
        </dgm:presLayoutVars>
      </dgm:prSet>
      <dgm:spPr/>
      <dgm:t>
        <a:bodyPr/>
        <a:lstStyle/>
        <a:p>
          <a:endParaRPr lang="en-US"/>
        </a:p>
      </dgm:t>
    </dgm:pt>
    <dgm:pt modelId="{B093845F-5497-49A7-9A1B-D8923490AFDE}" type="pres">
      <dgm:prSet presAssocID="{C5A1090A-B453-4F04-8E5C-3BA6542485CB}" presName="sibTrans" presStyleLbl="sibTrans2D1" presStyleIdx="1" presStyleCnt="5"/>
      <dgm:spPr/>
      <dgm:t>
        <a:bodyPr/>
        <a:lstStyle/>
        <a:p>
          <a:endParaRPr lang="en-US"/>
        </a:p>
      </dgm:t>
    </dgm:pt>
    <dgm:pt modelId="{3FE4C22A-7716-42D6-9EBB-5C8D4DC4B8FC}" type="pres">
      <dgm:prSet presAssocID="{C5A1090A-B453-4F04-8E5C-3BA6542485CB}" presName="connectorText" presStyleLbl="sibTrans2D1" presStyleIdx="1" presStyleCnt="5"/>
      <dgm:spPr/>
      <dgm:t>
        <a:bodyPr/>
        <a:lstStyle/>
        <a:p>
          <a:endParaRPr lang="en-US"/>
        </a:p>
      </dgm:t>
    </dgm:pt>
    <dgm:pt modelId="{850419F4-735B-4FAA-9C45-F4E77CFC4720}" type="pres">
      <dgm:prSet presAssocID="{03D4120C-0F66-4468-A826-4E5A20FF6030}" presName="node" presStyleLbl="node1" presStyleIdx="2" presStyleCnt="5">
        <dgm:presLayoutVars>
          <dgm:bulletEnabled val="1"/>
        </dgm:presLayoutVars>
      </dgm:prSet>
      <dgm:spPr/>
      <dgm:t>
        <a:bodyPr/>
        <a:lstStyle/>
        <a:p>
          <a:endParaRPr lang="en-US"/>
        </a:p>
      </dgm:t>
    </dgm:pt>
    <dgm:pt modelId="{B8E9467B-61D3-4805-97C5-9066302723E9}" type="pres">
      <dgm:prSet presAssocID="{BFDB8750-E790-4E41-B6F5-44E52CD0D241}" presName="sibTrans" presStyleLbl="sibTrans2D1" presStyleIdx="2" presStyleCnt="5"/>
      <dgm:spPr/>
      <dgm:t>
        <a:bodyPr/>
        <a:lstStyle/>
        <a:p>
          <a:endParaRPr lang="en-US"/>
        </a:p>
      </dgm:t>
    </dgm:pt>
    <dgm:pt modelId="{ADFCF047-F52C-4D1A-B98D-3FB7B0A2B6AD}" type="pres">
      <dgm:prSet presAssocID="{BFDB8750-E790-4E41-B6F5-44E52CD0D241}" presName="connectorText" presStyleLbl="sibTrans2D1" presStyleIdx="2" presStyleCnt="5"/>
      <dgm:spPr/>
      <dgm:t>
        <a:bodyPr/>
        <a:lstStyle/>
        <a:p>
          <a:endParaRPr lang="en-US"/>
        </a:p>
      </dgm:t>
    </dgm:pt>
    <dgm:pt modelId="{5FC19A84-9199-45F9-8D5E-9C01829026C8}" type="pres">
      <dgm:prSet presAssocID="{98102071-1AC8-4092-9230-37725F662F51}" presName="node" presStyleLbl="node1" presStyleIdx="3" presStyleCnt="5">
        <dgm:presLayoutVars>
          <dgm:bulletEnabled val="1"/>
        </dgm:presLayoutVars>
      </dgm:prSet>
      <dgm:spPr/>
      <dgm:t>
        <a:bodyPr/>
        <a:lstStyle/>
        <a:p>
          <a:endParaRPr lang="en-US"/>
        </a:p>
      </dgm:t>
    </dgm:pt>
    <dgm:pt modelId="{1D0D8BAB-7FED-4D7C-AFBD-89DD888715E1}" type="pres">
      <dgm:prSet presAssocID="{3B217C5C-FD78-4CF5-91F4-6D69BB2FE898}" presName="sibTrans" presStyleLbl="sibTrans2D1" presStyleIdx="3" presStyleCnt="5"/>
      <dgm:spPr/>
      <dgm:t>
        <a:bodyPr/>
        <a:lstStyle/>
        <a:p>
          <a:endParaRPr lang="en-US"/>
        </a:p>
      </dgm:t>
    </dgm:pt>
    <dgm:pt modelId="{D30A6F2E-BB20-4CE3-972F-E2388E3B332A}" type="pres">
      <dgm:prSet presAssocID="{3B217C5C-FD78-4CF5-91F4-6D69BB2FE898}" presName="connectorText" presStyleLbl="sibTrans2D1" presStyleIdx="3" presStyleCnt="5"/>
      <dgm:spPr/>
      <dgm:t>
        <a:bodyPr/>
        <a:lstStyle/>
        <a:p>
          <a:endParaRPr lang="en-US"/>
        </a:p>
      </dgm:t>
    </dgm:pt>
    <dgm:pt modelId="{E54E2FCC-CFC2-448C-830E-918A835CC296}" type="pres">
      <dgm:prSet presAssocID="{5DA38060-1425-4E64-8F01-759972344C9A}" presName="node" presStyleLbl="node1" presStyleIdx="4" presStyleCnt="5">
        <dgm:presLayoutVars>
          <dgm:bulletEnabled val="1"/>
        </dgm:presLayoutVars>
      </dgm:prSet>
      <dgm:spPr/>
      <dgm:t>
        <a:bodyPr/>
        <a:lstStyle/>
        <a:p>
          <a:endParaRPr lang="en-US"/>
        </a:p>
      </dgm:t>
    </dgm:pt>
    <dgm:pt modelId="{FA092332-3889-4F0B-8055-8168BB9BD946}" type="pres">
      <dgm:prSet presAssocID="{328BBBCC-56C1-4EA7-8485-073ACFBB1F80}" presName="sibTrans" presStyleLbl="sibTrans2D1" presStyleIdx="4" presStyleCnt="5"/>
      <dgm:spPr/>
      <dgm:t>
        <a:bodyPr/>
        <a:lstStyle/>
        <a:p>
          <a:endParaRPr lang="en-US"/>
        </a:p>
      </dgm:t>
    </dgm:pt>
    <dgm:pt modelId="{D5EEDA6E-3C11-456F-AE72-464574FF0F9D}" type="pres">
      <dgm:prSet presAssocID="{328BBBCC-56C1-4EA7-8485-073ACFBB1F80}" presName="connectorText" presStyleLbl="sibTrans2D1" presStyleIdx="4" presStyleCnt="5"/>
      <dgm:spPr/>
      <dgm:t>
        <a:bodyPr/>
        <a:lstStyle/>
        <a:p>
          <a:endParaRPr lang="en-US"/>
        </a:p>
      </dgm:t>
    </dgm:pt>
  </dgm:ptLst>
  <dgm:cxnLst>
    <dgm:cxn modelId="{67598734-4BE8-4D08-8785-E8CBDF66FD35}" type="presOf" srcId="{328BBBCC-56C1-4EA7-8485-073ACFBB1F80}" destId="{D5EEDA6E-3C11-456F-AE72-464574FF0F9D}" srcOrd="1" destOrd="0" presId="urn:microsoft.com/office/officeart/2005/8/layout/cycle2"/>
    <dgm:cxn modelId="{2ABF4B9B-B430-46A8-84B4-11BE595A4104}" type="presOf" srcId="{C5A1090A-B453-4F04-8E5C-3BA6542485CB}" destId="{B093845F-5497-49A7-9A1B-D8923490AFDE}" srcOrd="0" destOrd="0" presId="urn:microsoft.com/office/officeart/2005/8/layout/cycle2"/>
    <dgm:cxn modelId="{C89F49D8-8EA2-44A1-B288-3CD34F477737}" type="presOf" srcId="{5DA38060-1425-4E64-8F01-759972344C9A}" destId="{E54E2FCC-CFC2-448C-830E-918A835CC296}" srcOrd="0" destOrd="0" presId="urn:microsoft.com/office/officeart/2005/8/layout/cycle2"/>
    <dgm:cxn modelId="{690F2D97-AC99-4813-A454-322984DFC31E}" srcId="{D0C5877E-0DE4-4E22-A788-A6F2A19F1960}" destId="{0F77ACB6-C7CC-4192-9368-18C611B96E0D}" srcOrd="0" destOrd="0" parTransId="{1890CCBD-E470-4520-B083-930C528199A8}" sibTransId="{7E11742E-114B-46B1-9263-12018328B1A2}"/>
    <dgm:cxn modelId="{C8CD270E-AF12-4074-9B3D-39A3918AE8D8}" type="presOf" srcId="{3B217C5C-FD78-4CF5-91F4-6D69BB2FE898}" destId="{1D0D8BAB-7FED-4D7C-AFBD-89DD888715E1}" srcOrd="0" destOrd="0" presId="urn:microsoft.com/office/officeart/2005/8/layout/cycle2"/>
    <dgm:cxn modelId="{6AB0D77C-388A-4AF3-8489-01D3D64FDE2F}" type="presOf" srcId="{C5A1090A-B453-4F04-8E5C-3BA6542485CB}" destId="{3FE4C22A-7716-42D6-9EBB-5C8D4DC4B8FC}" srcOrd="1" destOrd="0" presId="urn:microsoft.com/office/officeart/2005/8/layout/cycle2"/>
    <dgm:cxn modelId="{CDE6CC4C-0277-4EF1-BE5E-FAF445709D0A}" srcId="{D0C5877E-0DE4-4E22-A788-A6F2A19F1960}" destId="{5DA38060-1425-4E64-8F01-759972344C9A}" srcOrd="4" destOrd="0" parTransId="{568DD267-D79C-4BAA-82D3-3858B8C3773E}" sibTransId="{328BBBCC-56C1-4EA7-8485-073ACFBB1F80}"/>
    <dgm:cxn modelId="{6639A0F6-EEC0-41F9-BF32-3C61688AAF3D}" type="presOf" srcId="{328BBBCC-56C1-4EA7-8485-073ACFBB1F80}" destId="{FA092332-3889-4F0B-8055-8168BB9BD946}" srcOrd="0" destOrd="0" presId="urn:microsoft.com/office/officeart/2005/8/layout/cycle2"/>
    <dgm:cxn modelId="{BB661756-CFF2-4809-B2A1-32D541F3BB79}" type="presOf" srcId="{BFDB8750-E790-4E41-B6F5-44E52CD0D241}" destId="{B8E9467B-61D3-4805-97C5-9066302723E9}" srcOrd="0" destOrd="0" presId="urn:microsoft.com/office/officeart/2005/8/layout/cycle2"/>
    <dgm:cxn modelId="{202C6F48-E020-4664-91BA-80417E4D9E91}" srcId="{D0C5877E-0DE4-4E22-A788-A6F2A19F1960}" destId="{54374C64-2451-4E85-B749-40757E4F85A5}" srcOrd="1" destOrd="0" parTransId="{088ADE0D-A4B7-4FD2-9FAC-8124EB477DD9}" sibTransId="{C5A1090A-B453-4F04-8E5C-3BA6542485CB}"/>
    <dgm:cxn modelId="{E3D669FC-130C-4662-921D-21C157EE714D}" type="presOf" srcId="{7E11742E-114B-46B1-9263-12018328B1A2}" destId="{75483222-4215-40D9-9861-9576A478C119}" srcOrd="0" destOrd="0" presId="urn:microsoft.com/office/officeart/2005/8/layout/cycle2"/>
    <dgm:cxn modelId="{ECB46395-4AC6-48F1-AB49-1ACA720A2678}" type="presOf" srcId="{7E11742E-114B-46B1-9263-12018328B1A2}" destId="{DE61A938-0568-4287-8423-6C48770ED2F6}" srcOrd="1" destOrd="0" presId="urn:microsoft.com/office/officeart/2005/8/layout/cycle2"/>
    <dgm:cxn modelId="{6C3B4EFF-E980-4E1D-AB2C-DBD6931D6C63}" type="presOf" srcId="{98102071-1AC8-4092-9230-37725F662F51}" destId="{5FC19A84-9199-45F9-8D5E-9C01829026C8}" srcOrd="0" destOrd="0" presId="urn:microsoft.com/office/officeart/2005/8/layout/cycle2"/>
    <dgm:cxn modelId="{883DFD85-B69B-4E9B-A7C7-F924F48E5479}" type="presOf" srcId="{03D4120C-0F66-4468-A826-4E5A20FF6030}" destId="{850419F4-735B-4FAA-9C45-F4E77CFC4720}" srcOrd="0" destOrd="0" presId="urn:microsoft.com/office/officeart/2005/8/layout/cycle2"/>
    <dgm:cxn modelId="{84620060-F2D1-4308-9475-BB5C121AC861}" type="presOf" srcId="{54374C64-2451-4E85-B749-40757E4F85A5}" destId="{7DD366E3-C32C-4302-A43E-E63B6FA48916}" srcOrd="0" destOrd="0" presId="urn:microsoft.com/office/officeart/2005/8/layout/cycle2"/>
    <dgm:cxn modelId="{766173B0-DFC0-4E41-9201-8CAC52728C64}" srcId="{D0C5877E-0DE4-4E22-A788-A6F2A19F1960}" destId="{98102071-1AC8-4092-9230-37725F662F51}" srcOrd="3" destOrd="0" parTransId="{AB6F43F8-5A70-4352-AADA-348CB2C24F3C}" sibTransId="{3B217C5C-FD78-4CF5-91F4-6D69BB2FE898}"/>
    <dgm:cxn modelId="{7B33147D-F46F-4D5B-BB69-8060C641ADF1}" type="presOf" srcId="{0F77ACB6-C7CC-4192-9368-18C611B96E0D}" destId="{ED097F0A-F57D-4013-BB7D-45BFA17FF0D2}" srcOrd="0" destOrd="0" presId="urn:microsoft.com/office/officeart/2005/8/layout/cycle2"/>
    <dgm:cxn modelId="{E4A9E029-EE2C-4D21-BC90-E1CD876BBBA1}" type="presOf" srcId="{D0C5877E-0DE4-4E22-A788-A6F2A19F1960}" destId="{BF9C3AC0-EF5D-404D-BF5B-CEC194E1CC79}" srcOrd="0" destOrd="0" presId="urn:microsoft.com/office/officeart/2005/8/layout/cycle2"/>
    <dgm:cxn modelId="{9B3F7B6F-34FF-46A7-BF47-437C12E72EAA}" srcId="{D0C5877E-0DE4-4E22-A788-A6F2A19F1960}" destId="{03D4120C-0F66-4468-A826-4E5A20FF6030}" srcOrd="2" destOrd="0" parTransId="{D82F8BD1-0C5D-440C-8BAC-85114157918E}" sibTransId="{BFDB8750-E790-4E41-B6F5-44E52CD0D241}"/>
    <dgm:cxn modelId="{A8908E66-3B0D-43A6-BD4F-5EBD805298C2}" type="presOf" srcId="{BFDB8750-E790-4E41-B6F5-44E52CD0D241}" destId="{ADFCF047-F52C-4D1A-B98D-3FB7B0A2B6AD}" srcOrd="1" destOrd="0" presId="urn:microsoft.com/office/officeart/2005/8/layout/cycle2"/>
    <dgm:cxn modelId="{FFAA727A-F765-423E-B0D3-FFF61CA154B1}" type="presOf" srcId="{3B217C5C-FD78-4CF5-91F4-6D69BB2FE898}" destId="{D30A6F2E-BB20-4CE3-972F-E2388E3B332A}" srcOrd="1" destOrd="0" presId="urn:microsoft.com/office/officeart/2005/8/layout/cycle2"/>
    <dgm:cxn modelId="{4E299A5D-4CBB-4DE3-A100-045895D76BAC}" type="presParOf" srcId="{BF9C3AC0-EF5D-404D-BF5B-CEC194E1CC79}" destId="{ED097F0A-F57D-4013-BB7D-45BFA17FF0D2}" srcOrd="0" destOrd="0" presId="urn:microsoft.com/office/officeart/2005/8/layout/cycle2"/>
    <dgm:cxn modelId="{543DA10E-2D33-44A5-949D-A4A36FB0EF24}" type="presParOf" srcId="{BF9C3AC0-EF5D-404D-BF5B-CEC194E1CC79}" destId="{75483222-4215-40D9-9861-9576A478C119}" srcOrd="1" destOrd="0" presId="urn:microsoft.com/office/officeart/2005/8/layout/cycle2"/>
    <dgm:cxn modelId="{E2CBFF21-7BA1-45A6-A0C4-49E5A0264A91}" type="presParOf" srcId="{75483222-4215-40D9-9861-9576A478C119}" destId="{DE61A938-0568-4287-8423-6C48770ED2F6}" srcOrd="0" destOrd="0" presId="urn:microsoft.com/office/officeart/2005/8/layout/cycle2"/>
    <dgm:cxn modelId="{B665E18D-7A11-4591-8A1E-02215240F6FB}" type="presParOf" srcId="{BF9C3AC0-EF5D-404D-BF5B-CEC194E1CC79}" destId="{7DD366E3-C32C-4302-A43E-E63B6FA48916}" srcOrd="2" destOrd="0" presId="urn:microsoft.com/office/officeart/2005/8/layout/cycle2"/>
    <dgm:cxn modelId="{B23AF3F4-4DB9-46EC-B484-8A50264F9D3D}" type="presParOf" srcId="{BF9C3AC0-EF5D-404D-BF5B-CEC194E1CC79}" destId="{B093845F-5497-49A7-9A1B-D8923490AFDE}" srcOrd="3" destOrd="0" presId="urn:microsoft.com/office/officeart/2005/8/layout/cycle2"/>
    <dgm:cxn modelId="{8F97273B-F902-4412-9B88-D8D9F6901C85}" type="presParOf" srcId="{B093845F-5497-49A7-9A1B-D8923490AFDE}" destId="{3FE4C22A-7716-42D6-9EBB-5C8D4DC4B8FC}" srcOrd="0" destOrd="0" presId="urn:microsoft.com/office/officeart/2005/8/layout/cycle2"/>
    <dgm:cxn modelId="{DA30CB23-966C-4F48-B49E-28A32CBD5E09}" type="presParOf" srcId="{BF9C3AC0-EF5D-404D-BF5B-CEC194E1CC79}" destId="{850419F4-735B-4FAA-9C45-F4E77CFC4720}" srcOrd="4" destOrd="0" presId="urn:microsoft.com/office/officeart/2005/8/layout/cycle2"/>
    <dgm:cxn modelId="{790F212B-8C43-4568-B33D-99E5849B2FCD}" type="presParOf" srcId="{BF9C3AC0-EF5D-404D-BF5B-CEC194E1CC79}" destId="{B8E9467B-61D3-4805-97C5-9066302723E9}" srcOrd="5" destOrd="0" presId="urn:microsoft.com/office/officeart/2005/8/layout/cycle2"/>
    <dgm:cxn modelId="{644DF103-D8F4-4F26-A75A-EE67659FD516}" type="presParOf" srcId="{B8E9467B-61D3-4805-97C5-9066302723E9}" destId="{ADFCF047-F52C-4D1A-B98D-3FB7B0A2B6AD}" srcOrd="0" destOrd="0" presId="urn:microsoft.com/office/officeart/2005/8/layout/cycle2"/>
    <dgm:cxn modelId="{09FDE20C-5275-41DB-83F7-4E9F8245BD28}" type="presParOf" srcId="{BF9C3AC0-EF5D-404D-BF5B-CEC194E1CC79}" destId="{5FC19A84-9199-45F9-8D5E-9C01829026C8}" srcOrd="6" destOrd="0" presId="urn:microsoft.com/office/officeart/2005/8/layout/cycle2"/>
    <dgm:cxn modelId="{DD81AE29-3CFF-4AD9-A963-433EA676A5B8}" type="presParOf" srcId="{BF9C3AC0-EF5D-404D-BF5B-CEC194E1CC79}" destId="{1D0D8BAB-7FED-4D7C-AFBD-89DD888715E1}" srcOrd="7" destOrd="0" presId="urn:microsoft.com/office/officeart/2005/8/layout/cycle2"/>
    <dgm:cxn modelId="{C134A612-118C-47C2-8603-6639366AD390}" type="presParOf" srcId="{1D0D8BAB-7FED-4D7C-AFBD-89DD888715E1}" destId="{D30A6F2E-BB20-4CE3-972F-E2388E3B332A}" srcOrd="0" destOrd="0" presId="urn:microsoft.com/office/officeart/2005/8/layout/cycle2"/>
    <dgm:cxn modelId="{A726D7CA-AC1B-411B-908C-8376A8AD4352}" type="presParOf" srcId="{BF9C3AC0-EF5D-404D-BF5B-CEC194E1CC79}" destId="{E54E2FCC-CFC2-448C-830E-918A835CC296}" srcOrd="8" destOrd="0" presId="urn:microsoft.com/office/officeart/2005/8/layout/cycle2"/>
    <dgm:cxn modelId="{5951F4D4-E36D-4ECF-AE6B-969BBEF08522}" type="presParOf" srcId="{BF9C3AC0-EF5D-404D-BF5B-CEC194E1CC79}" destId="{FA092332-3889-4F0B-8055-8168BB9BD946}" srcOrd="9" destOrd="0" presId="urn:microsoft.com/office/officeart/2005/8/layout/cycle2"/>
    <dgm:cxn modelId="{15744C90-EB76-4A8F-A7E6-9D43DF9FF35F}" type="presParOf" srcId="{FA092332-3889-4F0B-8055-8168BB9BD946}" destId="{D5EEDA6E-3C11-456F-AE72-464574FF0F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5877E-0DE4-4E22-A788-A6F2A19F19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F77ACB6-C7CC-4192-9368-18C611B96E0D}">
      <dgm:prSet phldrT="[Text]" custT="1"/>
      <dgm:spPr/>
      <dgm:t>
        <a:bodyPr/>
        <a:lstStyle/>
        <a:p>
          <a:r>
            <a:rPr lang="en-US" sz="1600" dirty="0" smtClean="0"/>
            <a:t>Handsome</a:t>
          </a:r>
          <a:endParaRPr lang="en-US" sz="1600" dirty="0"/>
        </a:p>
      </dgm:t>
    </dgm:pt>
    <dgm:pt modelId="{1890CCBD-E470-4520-B083-930C528199A8}" type="parTrans" cxnId="{690F2D97-AC99-4813-A454-322984DFC31E}">
      <dgm:prSet/>
      <dgm:spPr/>
      <dgm:t>
        <a:bodyPr/>
        <a:lstStyle/>
        <a:p>
          <a:endParaRPr lang="en-US"/>
        </a:p>
      </dgm:t>
    </dgm:pt>
    <dgm:pt modelId="{7E11742E-114B-46B1-9263-12018328B1A2}" type="sibTrans" cxnId="{690F2D97-AC99-4813-A454-322984DFC31E}">
      <dgm:prSet/>
      <dgm:spPr/>
      <dgm:t>
        <a:bodyPr/>
        <a:lstStyle/>
        <a:p>
          <a:endParaRPr lang="en-US"/>
        </a:p>
      </dgm:t>
    </dgm:pt>
    <dgm:pt modelId="{03D4120C-0F66-4468-A826-4E5A20FF6030}">
      <dgm:prSet phldrT="[Text]" custT="1"/>
      <dgm:spPr/>
      <dgm:t>
        <a:bodyPr/>
        <a:lstStyle/>
        <a:p>
          <a:r>
            <a:rPr lang="en-US" sz="1800" dirty="0" err="1" smtClean="0"/>
            <a:t>Shahrukh</a:t>
          </a:r>
          <a:r>
            <a:rPr lang="en-US" sz="1800" dirty="0" smtClean="0"/>
            <a:t> Khan</a:t>
          </a:r>
          <a:endParaRPr lang="en-US" sz="1800" dirty="0"/>
        </a:p>
      </dgm:t>
    </dgm:pt>
    <dgm:pt modelId="{D82F8BD1-0C5D-440C-8BAC-85114157918E}" type="parTrans" cxnId="{9B3F7B6F-34FF-46A7-BF47-437C12E72EAA}">
      <dgm:prSet/>
      <dgm:spPr/>
      <dgm:t>
        <a:bodyPr/>
        <a:lstStyle/>
        <a:p>
          <a:endParaRPr lang="en-US"/>
        </a:p>
      </dgm:t>
    </dgm:pt>
    <dgm:pt modelId="{BFDB8750-E790-4E41-B6F5-44E52CD0D241}" type="sibTrans" cxnId="{9B3F7B6F-34FF-46A7-BF47-437C12E72EAA}">
      <dgm:prSet/>
      <dgm:spPr/>
      <dgm:t>
        <a:bodyPr/>
        <a:lstStyle/>
        <a:p>
          <a:endParaRPr lang="en-US"/>
        </a:p>
      </dgm:t>
    </dgm:pt>
    <dgm:pt modelId="{98102071-1AC8-4092-9230-37725F662F51}">
      <dgm:prSet phldrT="[Text]" custT="1"/>
      <dgm:spPr/>
      <dgm:t>
        <a:bodyPr/>
        <a:lstStyle/>
        <a:p>
          <a:r>
            <a:rPr lang="en-US" sz="1800" dirty="0" smtClean="0"/>
            <a:t>desirable</a:t>
          </a:r>
          <a:endParaRPr lang="en-US" sz="1800" dirty="0"/>
        </a:p>
      </dgm:t>
    </dgm:pt>
    <dgm:pt modelId="{AB6F43F8-5A70-4352-AADA-348CB2C24F3C}" type="parTrans" cxnId="{766173B0-DFC0-4E41-9201-8CAC52728C64}">
      <dgm:prSet/>
      <dgm:spPr/>
      <dgm:t>
        <a:bodyPr/>
        <a:lstStyle/>
        <a:p>
          <a:endParaRPr lang="en-US"/>
        </a:p>
      </dgm:t>
    </dgm:pt>
    <dgm:pt modelId="{3B217C5C-FD78-4CF5-91F4-6D69BB2FE898}" type="sibTrans" cxnId="{766173B0-DFC0-4E41-9201-8CAC52728C64}">
      <dgm:prSet/>
      <dgm:spPr/>
      <dgm:t>
        <a:bodyPr/>
        <a:lstStyle/>
        <a:p>
          <a:endParaRPr lang="en-US"/>
        </a:p>
      </dgm:t>
    </dgm:pt>
    <dgm:pt modelId="{5DA38060-1425-4E64-8F01-759972344C9A}">
      <dgm:prSet phldrT="[Text]" custT="1"/>
      <dgm:spPr/>
      <dgm:t>
        <a:bodyPr/>
        <a:lstStyle/>
        <a:p>
          <a:r>
            <a:rPr lang="en-US" sz="1800" dirty="0" smtClean="0"/>
            <a:t>Fair skin</a:t>
          </a:r>
          <a:endParaRPr lang="en-US" sz="1800" dirty="0"/>
        </a:p>
      </dgm:t>
    </dgm:pt>
    <dgm:pt modelId="{568DD267-D79C-4BAA-82D3-3858B8C3773E}" type="parTrans" cxnId="{CDE6CC4C-0277-4EF1-BE5E-FAF445709D0A}">
      <dgm:prSet/>
      <dgm:spPr/>
      <dgm:t>
        <a:bodyPr/>
        <a:lstStyle/>
        <a:p>
          <a:endParaRPr lang="en-US"/>
        </a:p>
      </dgm:t>
    </dgm:pt>
    <dgm:pt modelId="{328BBBCC-56C1-4EA7-8485-073ACFBB1F80}" type="sibTrans" cxnId="{CDE6CC4C-0277-4EF1-BE5E-FAF445709D0A}">
      <dgm:prSet/>
      <dgm:spPr/>
      <dgm:t>
        <a:bodyPr/>
        <a:lstStyle/>
        <a:p>
          <a:endParaRPr lang="en-US"/>
        </a:p>
      </dgm:t>
    </dgm:pt>
    <dgm:pt modelId="{BF9C3AC0-EF5D-404D-BF5B-CEC194E1CC79}" type="pres">
      <dgm:prSet presAssocID="{D0C5877E-0DE4-4E22-A788-A6F2A19F1960}" presName="cycle" presStyleCnt="0">
        <dgm:presLayoutVars>
          <dgm:dir/>
          <dgm:resizeHandles val="exact"/>
        </dgm:presLayoutVars>
      </dgm:prSet>
      <dgm:spPr/>
      <dgm:t>
        <a:bodyPr/>
        <a:lstStyle/>
        <a:p>
          <a:endParaRPr lang="en-US"/>
        </a:p>
      </dgm:t>
    </dgm:pt>
    <dgm:pt modelId="{ED097F0A-F57D-4013-BB7D-45BFA17FF0D2}" type="pres">
      <dgm:prSet presAssocID="{0F77ACB6-C7CC-4192-9368-18C611B96E0D}" presName="node" presStyleLbl="node1" presStyleIdx="0" presStyleCnt="4">
        <dgm:presLayoutVars>
          <dgm:bulletEnabled val="1"/>
        </dgm:presLayoutVars>
      </dgm:prSet>
      <dgm:spPr/>
      <dgm:t>
        <a:bodyPr/>
        <a:lstStyle/>
        <a:p>
          <a:endParaRPr lang="en-US"/>
        </a:p>
      </dgm:t>
    </dgm:pt>
    <dgm:pt modelId="{75483222-4215-40D9-9861-9576A478C119}" type="pres">
      <dgm:prSet presAssocID="{7E11742E-114B-46B1-9263-12018328B1A2}" presName="sibTrans" presStyleLbl="sibTrans2D1" presStyleIdx="0" presStyleCnt="4"/>
      <dgm:spPr/>
      <dgm:t>
        <a:bodyPr/>
        <a:lstStyle/>
        <a:p>
          <a:endParaRPr lang="en-US"/>
        </a:p>
      </dgm:t>
    </dgm:pt>
    <dgm:pt modelId="{DE61A938-0568-4287-8423-6C48770ED2F6}" type="pres">
      <dgm:prSet presAssocID="{7E11742E-114B-46B1-9263-12018328B1A2}" presName="connectorText" presStyleLbl="sibTrans2D1" presStyleIdx="0" presStyleCnt="4"/>
      <dgm:spPr/>
      <dgm:t>
        <a:bodyPr/>
        <a:lstStyle/>
        <a:p>
          <a:endParaRPr lang="en-US"/>
        </a:p>
      </dgm:t>
    </dgm:pt>
    <dgm:pt modelId="{850419F4-735B-4FAA-9C45-F4E77CFC4720}" type="pres">
      <dgm:prSet presAssocID="{03D4120C-0F66-4468-A826-4E5A20FF6030}" presName="node" presStyleLbl="node1" presStyleIdx="1" presStyleCnt="4">
        <dgm:presLayoutVars>
          <dgm:bulletEnabled val="1"/>
        </dgm:presLayoutVars>
      </dgm:prSet>
      <dgm:spPr/>
      <dgm:t>
        <a:bodyPr/>
        <a:lstStyle/>
        <a:p>
          <a:endParaRPr lang="en-US"/>
        </a:p>
      </dgm:t>
    </dgm:pt>
    <dgm:pt modelId="{B8E9467B-61D3-4805-97C5-9066302723E9}" type="pres">
      <dgm:prSet presAssocID="{BFDB8750-E790-4E41-B6F5-44E52CD0D241}" presName="sibTrans" presStyleLbl="sibTrans2D1" presStyleIdx="1" presStyleCnt="4"/>
      <dgm:spPr/>
      <dgm:t>
        <a:bodyPr/>
        <a:lstStyle/>
        <a:p>
          <a:endParaRPr lang="en-US"/>
        </a:p>
      </dgm:t>
    </dgm:pt>
    <dgm:pt modelId="{ADFCF047-F52C-4D1A-B98D-3FB7B0A2B6AD}" type="pres">
      <dgm:prSet presAssocID="{BFDB8750-E790-4E41-B6F5-44E52CD0D241}" presName="connectorText" presStyleLbl="sibTrans2D1" presStyleIdx="1" presStyleCnt="4"/>
      <dgm:spPr/>
      <dgm:t>
        <a:bodyPr/>
        <a:lstStyle/>
        <a:p>
          <a:endParaRPr lang="en-US"/>
        </a:p>
      </dgm:t>
    </dgm:pt>
    <dgm:pt modelId="{5FC19A84-9199-45F9-8D5E-9C01829026C8}" type="pres">
      <dgm:prSet presAssocID="{98102071-1AC8-4092-9230-37725F662F51}" presName="node" presStyleLbl="node1" presStyleIdx="2" presStyleCnt="4">
        <dgm:presLayoutVars>
          <dgm:bulletEnabled val="1"/>
        </dgm:presLayoutVars>
      </dgm:prSet>
      <dgm:spPr/>
      <dgm:t>
        <a:bodyPr/>
        <a:lstStyle/>
        <a:p>
          <a:endParaRPr lang="en-US"/>
        </a:p>
      </dgm:t>
    </dgm:pt>
    <dgm:pt modelId="{1D0D8BAB-7FED-4D7C-AFBD-89DD888715E1}" type="pres">
      <dgm:prSet presAssocID="{3B217C5C-FD78-4CF5-91F4-6D69BB2FE898}" presName="sibTrans" presStyleLbl="sibTrans2D1" presStyleIdx="2" presStyleCnt="4"/>
      <dgm:spPr/>
      <dgm:t>
        <a:bodyPr/>
        <a:lstStyle/>
        <a:p>
          <a:endParaRPr lang="en-US"/>
        </a:p>
      </dgm:t>
    </dgm:pt>
    <dgm:pt modelId="{D30A6F2E-BB20-4CE3-972F-E2388E3B332A}" type="pres">
      <dgm:prSet presAssocID="{3B217C5C-FD78-4CF5-91F4-6D69BB2FE898}" presName="connectorText" presStyleLbl="sibTrans2D1" presStyleIdx="2" presStyleCnt="4"/>
      <dgm:spPr/>
      <dgm:t>
        <a:bodyPr/>
        <a:lstStyle/>
        <a:p>
          <a:endParaRPr lang="en-US"/>
        </a:p>
      </dgm:t>
    </dgm:pt>
    <dgm:pt modelId="{E54E2FCC-CFC2-448C-830E-918A835CC296}" type="pres">
      <dgm:prSet presAssocID="{5DA38060-1425-4E64-8F01-759972344C9A}" presName="node" presStyleLbl="node1" presStyleIdx="3" presStyleCnt="4">
        <dgm:presLayoutVars>
          <dgm:bulletEnabled val="1"/>
        </dgm:presLayoutVars>
      </dgm:prSet>
      <dgm:spPr/>
      <dgm:t>
        <a:bodyPr/>
        <a:lstStyle/>
        <a:p>
          <a:endParaRPr lang="en-US"/>
        </a:p>
      </dgm:t>
    </dgm:pt>
    <dgm:pt modelId="{FA092332-3889-4F0B-8055-8168BB9BD946}" type="pres">
      <dgm:prSet presAssocID="{328BBBCC-56C1-4EA7-8485-073ACFBB1F80}" presName="sibTrans" presStyleLbl="sibTrans2D1" presStyleIdx="3" presStyleCnt="4"/>
      <dgm:spPr/>
      <dgm:t>
        <a:bodyPr/>
        <a:lstStyle/>
        <a:p>
          <a:endParaRPr lang="en-US"/>
        </a:p>
      </dgm:t>
    </dgm:pt>
    <dgm:pt modelId="{D5EEDA6E-3C11-456F-AE72-464574FF0F9D}" type="pres">
      <dgm:prSet presAssocID="{328BBBCC-56C1-4EA7-8485-073ACFBB1F80}" presName="connectorText" presStyleLbl="sibTrans2D1" presStyleIdx="3" presStyleCnt="4"/>
      <dgm:spPr/>
      <dgm:t>
        <a:bodyPr/>
        <a:lstStyle/>
        <a:p>
          <a:endParaRPr lang="en-US"/>
        </a:p>
      </dgm:t>
    </dgm:pt>
  </dgm:ptLst>
  <dgm:cxnLst>
    <dgm:cxn modelId="{57756CBC-EC76-4E15-BAA1-49073A5267FB}" type="presOf" srcId="{7E11742E-114B-46B1-9263-12018328B1A2}" destId="{75483222-4215-40D9-9861-9576A478C119}" srcOrd="0" destOrd="0" presId="urn:microsoft.com/office/officeart/2005/8/layout/cycle2"/>
    <dgm:cxn modelId="{172CEFEA-76D4-41A6-A5CD-8628583DC0DC}" type="presOf" srcId="{98102071-1AC8-4092-9230-37725F662F51}" destId="{5FC19A84-9199-45F9-8D5E-9C01829026C8}" srcOrd="0" destOrd="0" presId="urn:microsoft.com/office/officeart/2005/8/layout/cycle2"/>
    <dgm:cxn modelId="{D2C22F3C-12FA-4D7C-8B1C-DC5B2FCA8CCE}" type="presOf" srcId="{328BBBCC-56C1-4EA7-8485-073ACFBB1F80}" destId="{D5EEDA6E-3C11-456F-AE72-464574FF0F9D}" srcOrd="1" destOrd="0" presId="urn:microsoft.com/office/officeart/2005/8/layout/cycle2"/>
    <dgm:cxn modelId="{9E381FCF-C307-4264-8148-5E5D6441EC81}" type="presOf" srcId="{7E11742E-114B-46B1-9263-12018328B1A2}" destId="{DE61A938-0568-4287-8423-6C48770ED2F6}" srcOrd="1" destOrd="0" presId="urn:microsoft.com/office/officeart/2005/8/layout/cycle2"/>
    <dgm:cxn modelId="{5F4C7106-7A06-422C-BFD2-EB542CFD2874}" type="presOf" srcId="{03D4120C-0F66-4468-A826-4E5A20FF6030}" destId="{850419F4-735B-4FAA-9C45-F4E77CFC4720}" srcOrd="0" destOrd="0" presId="urn:microsoft.com/office/officeart/2005/8/layout/cycle2"/>
    <dgm:cxn modelId="{690F2D97-AC99-4813-A454-322984DFC31E}" srcId="{D0C5877E-0DE4-4E22-A788-A6F2A19F1960}" destId="{0F77ACB6-C7CC-4192-9368-18C611B96E0D}" srcOrd="0" destOrd="0" parTransId="{1890CCBD-E470-4520-B083-930C528199A8}" sibTransId="{7E11742E-114B-46B1-9263-12018328B1A2}"/>
    <dgm:cxn modelId="{872BFC31-B6BA-4DAF-9418-B6B119A3081C}" type="presOf" srcId="{5DA38060-1425-4E64-8F01-759972344C9A}" destId="{E54E2FCC-CFC2-448C-830E-918A835CC296}" srcOrd="0" destOrd="0" presId="urn:microsoft.com/office/officeart/2005/8/layout/cycle2"/>
    <dgm:cxn modelId="{986F75F7-661B-4C0D-A417-D339F94F1144}" type="presOf" srcId="{D0C5877E-0DE4-4E22-A788-A6F2A19F1960}" destId="{BF9C3AC0-EF5D-404D-BF5B-CEC194E1CC79}" srcOrd="0" destOrd="0" presId="urn:microsoft.com/office/officeart/2005/8/layout/cycle2"/>
    <dgm:cxn modelId="{F440B560-1D93-4F70-A1F8-B09D9433B45A}" type="presOf" srcId="{BFDB8750-E790-4E41-B6F5-44E52CD0D241}" destId="{B8E9467B-61D3-4805-97C5-9066302723E9}" srcOrd="0" destOrd="0" presId="urn:microsoft.com/office/officeart/2005/8/layout/cycle2"/>
    <dgm:cxn modelId="{CDE6CC4C-0277-4EF1-BE5E-FAF445709D0A}" srcId="{D0C5877E-0DE4-4E22-A788-A6F2A19F1960}" destId="{5DA38060-1425-4E64-8F01-759972344C9A}" srcOrd="3" destOrd="0" parTransId="{568DD267-D79C-4BAA-82D3-3858B8C3773E}" sibTransId="{328BBBCC-56C1-4EA7-8485-073ACFBB1F80}"/>
    <dgm:cxn modelId="{FDC58CA9-976F-4F5C-9343-2C9F3E9A7A59}" type="presOf" srcId="{BFDB8750-E790-4E41-B6F5-44E52CD0D241}" destId="{ADFCF047-F52C-4D1A-B98D-3FB7B0A2B6AD}" srcOrd="1" destOrd="0" presId="urn:microsoft.com/office/officeart/2005/8/layout/cycle2"/>
    <dgm:cxn modelId="{F19918E9-DF55-4C82-A058-A223D09E9ADE}" type="presOf" srcId="{0F77ACB6-C7CC-4192-9368-18C611B96E0D}" destId="{ED097F0A-F57D-4013-BB7D-45BFA17FF0D2}" srcOrd="0" destOrd="0" presId="urn:microsoft.com/office/officeart/2005/8/layout/cycle2"/>
    <dgm:cxn modelId="{959A3DAC-4E09-446D-89FB-4F02E4DC96B1}" type="presOf" srcId="{3B217C5C-FD78-4CF5-91F4-6D69BB2FE898}" destId="{1D0D8BAB-7FED-4D7C-AFBD-89DD888715E1}" srcOrd="0" destOrd="0" presId="urn:microsoft.com/office/officeart/2005/8/layout/cycle2"/>
    <dgm:cxn modelId="{766173B0-DFC0-4E41-9201-8CAC52728C64}" srcId="{D0C5877E-0DE4-4E22-A788-A6F2A19F1960}" destId="{98102071-1AC8-4092-9230-37725F662F51}" srcOrd="2" destOrd="0" parTransId="{AB6F43F8-5A70-4352-AADA-348CB2C24F3C}" sibTransId="{3B217C5C-FD78-4CF5-91F4-6D69BB2FE898}"/>
    <dgm:cxn modelId="{05223127-434D-46B6-86B6-07EA028D6DC7}" type="presOf" srcId="{328BBBCC-56C1-4EA7-8485-073ACFBB1F80}" destId="{FA092332-3889-4F0B-8055-8168BB9BD946}" srcOrd="0" destOrd="0" presId="urn:microsoft.com/office/officeart/2005/8/layout/cycle2"/>
    <dgm:cxn modelId="{9B3F7B6F-34FF-46A7-BF47-437C12E72EAA}" srcId="{D0C5877E-0DE4-4E22-A788-A6F2A19F1960}" destId="{03D4120C-0F66-4468-A826-4E5A20FF6030}" srcOrd="1" destOrd="0" parTransId="{D82F8BD1-0C5D-440C-8BAC-85114157918E}" sibTransId="{BFDB8750-E790-4E41-B6F5-44E52CD0D241}"/>
    <dgm:cxn modelId="{61B278D9-F13B-476F-8677-F5D1C24DD5D7}" type="presOf" srcId="{3B217C5C-FD78-4CF5-91F4-6D69BB2FE898}" destId="{D30A6F2E-BB20-4CE3-972F-E2388E3B332A}" srcOrd="1" destOrd="0" presId="urn:microsoft.com/office/officeart/2005/8/layout/cycle2"/>
    <dgm:cxn modelId="{974F9F1F-C189-4FFE-A82A-656810917D27}" type="presParOf" srcId="{BF9C3AC0-EF5D-404D-BF5B-CEC194E1CC79}" destId="{ED097F0A-F57D-4013-BB7D-45BFA17FF0D2}" srcOrd="0" destOrd="0" presId="urn:microsoft.com/office/officeart/2005/8/layout/cycle2"/>
    <dgm:cxn modelId="{04BAAAD2-C923-40E6-B301-DA1271D21600}" type="presParOf" srcId="{BF9C3AC0-EF5D-404D-BF5B-CEC194E1CC79}" destId="{75483222-4215-40D9-9861-9576A478C119}" srcOrd="1" destOrd="0" presId="urn:microsoft.com/office/officeart/2005/8/layout/cycle2"/>
    <dgm:cxn modelId="{94C8BA62-D8AF-4866-A3C8-6E0E2AA7282F}" type="presParOf" srcId="{75483222-4215-40D9-9861-9576A478C119}" destId="{DE61A938-0568-4287-8423-6C48770ED2F6}" srcOrd="0" destOrd="0" presId="urn:microsoft.com/office/officeart/2005/8/layout/cycle2"/>
    <dgm:cxn modelId="{1F91F9B2-3E9E-4F6B-AE5C-53A792803ACE}" type="presParOf" srcId="{BF9C3AC0-EF5D-404D-BF5B-CEC194E1CC79}" destId="{850419F4-735B-4FAA-9C45-F4E77CFC4720}" srcOrd="2" destOrd="0" presId="urn:microsoft.com/office/officeart/2005/8/layout/cycle2"/>
    <dgm:cxn modelId="{EA5F7972-944A-4941-91E8-39EF330E97CF}" type="presParOf" srcId="{BF9C3AC0-EF5D-404D-BF5B-CEC194E1CC79}" destId="{B8E9467B-61D3-4805-97C5-9066302723E9}" srcOrd="3" destOrd="0" presId="urn:microsoft.com/office/officeart/2005/8/layout/cycle2"/>
    <dgm:cxn modelId="{81C4E1FC-09D6-4862-8284-98CC870CE0E5}" type="presParOf" srcId="{B8E9467B-61D3-4805-97C5-9066302723E9}" destId="{ADFCF047-F52C-4D1A-B98D-3FB7B0A2B6AD}" srcOrd="0" destOrd="0" presId="urn:microsoft.com/office/officeart/2005/8/layout/cycle2"/>
    <dgm:cxn modelId="{5EC8511A-C3D4-4E55-9BEF-F3052BAE4C74}" type="presParOf" srcId="{BF9C3AC0-EF5D-404D-BF5B-CEC194E1CC79}" destId="{5FC19A84-9199-45F9-8D5E-9C01829026C8}" srcOrd="4" destOrd="0" presId="urn:microsoft.com/office/officeart/2005/8/layout/cycle2"/>
    <dgm:cxn modelId="{6357F018-7D58-4F3D-A1F1-8F3BF8B3AA13}" type="presParOf" srcId="{BF9C3AC0-EF5D-404D-BF5B-CEC194E1CC79}" destId="{1D0D8BAB-7FED-4D7C-AFBD-89DD888715E1}" srcOrd="5" destOrd="0" presId="urn:microsoft.com/office/officeart/2005/8/layout/cycle2"/>
    <dgm:cxn modelId="{07E9CB51-FAC7-4540-BB74-79434F906067}" type="presParOf" srcId="{1D0D8BAB-7FED-4D7C-AFBD-89DD888715E1}" destId="{D30A6F2E-BB20-4CE3-972F-E2388E3B332A}" srcOrd="0" destOrd="0" presId="urn:microsoft.com/office/officeart/2005/8/layout/cycle2"/>
    <dgm:cxn modelId="{4072D67B-F680-46F8-9D33-BBCBFFFD6223}" type="presParOf" srcId="{BF9C3AC0-EF5D-404D-BF5B-CEC194E1CC79}" destId="{E54E2FCC-CFC2-448C-830E-918A835CC296}" srcOrd="6" destOrd="0" presId="urn:microsoft.com/office/officeart/2005/8/layout/cycle2"/>
    <dgm:cxn modelId="{B06BFB45-D0E3-4477-8B8E-45AEC41A3529}" type="presParOf" srcId="{BF9C3AC0-EF5D-404D-BF5B-CEC194E1CC79}" destId="{FA092332-3889-4F0B-8055-8168BB9BD946}" srcOrd="7" destOrd="0" presId="urn:microsoft.com/office/officeart/2005/8/layout/cycle2"/>
    <dgm:cxn modelId="{7BD5B837-E2DD-4E77-B071-C1B4171E41EC}" type="presParOf" srcId="{FA092332-3889-4F0B-8055-8168BB9BD946}" destId="{D5EEDA6E-3C11-456F-AE72-464574FF0F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97F0A-F57D-4013-BB7D-45BFA17FF0D2}">
      <dsp:nvSpPr>
        <dsp:cNvPr id="0" name=""/>
        <dsp:cNvSpPr/>
      </dsp:nvSpPr>
      <dsp:spPr>
        <a:xfrm>
          <a:off x="4273200" y="287"/>
          <a:ext cx="1370329" cy="1370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User friendly</a:t>
          </a:r>
          <a:endParaRPr lang="en-US" sz="1600" kern="1200" dirty="0"/>
        </a:p>
      </dsp:txBody>
      <dsp:txXfrm>
        <a:off x="4473880" y="200967"/>
        <a:ext cx="968969" cy="968969"/>
      </dsp:txXfrm>
    </dsp:sp>
    <dsp:sp modelId="{75483222-4215-40D9-9861-9576A478C119}">
      <dsp:nvSpPr>
        <dsp:cNvPr id="0" name=""/>
        <dsp:cNvSpPr/>
      </dsp:nvSpPr>
      <dsp:spPr>
        <a:xfrm rot="2160000">
          <a:off x="5600428" y="1053340"/>
          <a:ext cx="365141" cy="46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610888" y="1113643"/>
        <a:ext cx="255599" cy="277492"/>
      </dsp:txXfrm>
    </dsp:sp>
    <dsp:sp modelId="{7DD366E3-C32C-4302-A43E-E63B6FA48916}">
      <dsp:nvSpPr>
        <dsp:cNvPr id="0" name=""/>
        <dsp:cNvSpPr/>
      </dsp:nvSpPr>
      <dsp:spPr>
        <a:xfrm>
          <a:off x="5939189" y="1210699"/>
          <a:ext cx="1370329" cy="1370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Fun</a:t>
          </a:r>
          <a:endParaRPr lang="en-US" sz="1800" kern="1200" dirty="0"/>
        </a:p>
      </dsp:txBody>
      <dsp:txXfrm>
        <a:off x="6139869" y="1411379"/>
        <a:ext cx="968969" cy="968969"/>
      </dsp:txXfrm>
    </dsp:sp>
    <dsp:sp modelId="{B093845F-5497-49A7-9A1B-D8923490AFDE}">
      <dsp:nvSpPr>
        <dsp:cNvPr id="0" name=""/>
        <dsp:cNvSpPr/>
      </dsp:nvSpPr>
      <dsp:spPr>
        <a:xfrm rot="6480000">
          <a:off x="6126801" y="2634035"/>
          <a:ext cx="365141" cy="46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6198497" y="2674442"/>
        <a:ext cx="255599" cy="277492"/>
      </dsp:txXfrm>
    </dsp:sp>
    <dsp:sp modelId="{850419F4-735B-4FAA-9C45-F4E77CFC4720}">
      <dsp:nvSpPr>
        <dsp:cNvPr id="0" name=""/>
        <dsp:cNvSpPr/>
      </dsp:nvSpPr>
      <dsp:spPr>
        <a:xfrm>
          <a:off x="5302838" y="3169185"/>
          <a:ext cx="1370329" cy="1370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creative</a:t>
          </a:r>
          <a:endParaRPr lang="en-US" sz="1800" kern="1200" dirty="0"/>
        </a:p>
      </dsp:txBody>
      <dsp:txXfrm>
        <a:off x="5503518" y="3369865"/>
        <a:ext cx="968969" cy="968969"/>
      </dsp:txXfrm>
    </dsp:sp>
    <dsp:sp modelId="{B8E9467B-61D3-4805-97C5-9066302723E9}">
      <dsp:nvSpPr>
        <dsp:cNvPr id="0" name=""/>
        <dsp:cNvSpPr/>
      </dsp:nvSpPr>
      <dsp:spPr>
        <a:xfrm rot="10800000">
          <a:off x="4786129" y="3623107"/>
          <a:ext cx="365141" cy="46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895671" y="3715604"/>
        <a:ext cx="255599" cy="277492"/>
      </dsp:txXfrm>
    </dsp:sp>
    <dsp:sp modelId="{5FC19A84-9199-45F9-8D5E-9C01829026C8}">
      <dsp:nvSpPr>
        <dsp:cNvPr id="0" name=""/>
        <dsp:cNvSpPr/>
      </dsp:nvSpPr>
      <dsp:spPr>
        <a:xfrm>
          <a:off x="3243563" y="3169185"/>
          <a:ext cx="1370329" cy="1370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Innova-tive</a:t>
          </a:r>
          <a:endParaRPr lang="en-US" sz="1800" kern="1200" dirty="0"/>
        </a:p>
      </dsp:txBody>
      <dsp:txXfrm>
        <a:off x="3444243" y="3369865"/>
        <a:ext cx="968969" cy="968969"/>
      </dsp:txXfrm>
    </dsp:sp>
    <dsp:sp modelId="{1D0D8BAB-7FED-4D7C-AFBD-89DD888715E1}">
      <dsp:nvSpPr>
        <dsp:cNvPr id="0" name=""/>
        <dsp:cNvSpPr/>
      </dsp:nvSpPr>
      <dsp:spPr>
        <a:xfrm rot="15120000">
          <a:off x="3431175" y="2653692"/>
          <a:ext cx="365141" cy="46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502871" y="2798279"/>
        <a:ext cx="255599" cy="277492"/>
      </dsp:txXfrm>
    </dsp:sp>
    <dsp:sp modelId="{E54E2FCC-CFC2-448C-830E-918A835CC296}">
      <dsp:nvSpPr>
        <dsp:cNvPr id="0" name=""/>
        <dsp:cNvSpPr/>
      </dsp:nvSpPr>
      <dsp:spPr>
        <a:xfrm>
          <a:off x="2607212" y="1210699"/>
          <a:ext cx="1370329" cy="1370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Ipod</a:t>
          </a:r>
          <a:r>
            <a:rPr lang="en-US" sz="1800" kern="1200" dirty="0" smtClean="0"/>
            <a:t>, </a:t>
          </a:r>
          <a:r>
            <a:rPr lang="en-US" sz="1800" kern="1200" dirty="0" err="1" smtClean="0"/>
            <a:t>Iphone</a:t>
          </a:r>
          <a:r>
            <a:rPr lang="en-US" sz="1800" kern="1200" dirty="0" smtClean="0"/>
            <a:t>, </a:t>
          </a:r>
          <a:r>
            <a:rPr lang="en-US" sz="1800" kern="1200" dirty="0" err="1" smtClean="0"/>
            <a:t>Ipad</a:t>
          </a:r>
          <a:endParaRPr lang="en-US" sz="1800" kern="1200" dirty="0"/>
        </a:p>
      </dsp:txBody>
      <dsp:txXfrm>
        <a:off x="2807892" y="1411379"/>
        <a:ext cx="968969" cy="968969"/>
      </dsp:txXfrm>
    </dsp:sp>
    <dsp:sp modelId="{FA092332-3889-4F0B-8055-8168BB9BD946}">
      <dsp:nvSpPr>
        <dsp:cNvPr id="0" name=""/>
        <dsp:cNvSpPr/>
      </dsp:nvSpPr>
      <dsp:spPr>
        <a:xfrm rot="19440000">
          <a:off x="3934440" y="1065489"/>
          <a:ext cx="365141" cy="46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944900" y="1190180"/>
        <a:ext cx="255599" cy="277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97F0A-F57D-4013-BB7D-45BFA17FF0D2}">
      <dsp:nvSpPr>
        <dsp:cNvPr id="0" name=""/>
        <dsp:cNvSpPr/>
      </dsp:nvSpPr>
      <dsp:spPr>
        <a:xfrm>
          <a:off x="3865747" y="1358"/>
          <a:ext cx="1093418" cy="109341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Handsome</a:t>
          </a:r>
          <a:endParaRPr lang="en-US" sz="1600" kern="1200" dirty="0"/>
        </a:p>
      </dsp:txBody>
      <dsp:txXfrm>
        <a:off x="4025874" y="161485"/>
        <a:ext cx="773164" cy="773164"/>
      </dsp:txXfrm>
    </dsp:sp>
    <dsp:sp modelId="{75483222-4215-40D9-9861-9576A478C119}">
      <dsp:nvSpPr>
        <dsp:cNvPr id="0" name=""/>
        <dsp:cNvSpPr/>
      </dsp:nvSpPr>
      <dsp:spPr>
        <a:xfrm rot="2700000">
          <a:off x="4841689" y="937790"/>
          <a:ext cx="290008" cy="369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54430" y="980836"/>
        <a:ext cx="203006" cy="221416"/>
      </dsp:txXfrm>
    </dsp:sp>
    <dsp:sp modelId="{850419F4-735B-4FAA-9C45-F4E77CFC4720}">
      <dsp:nvSpPr>
        <dsp:cNvPr id="0" name=""/>
        <dsp:cNvSpPr/>
      </dsp:nvSpPr>
      <dsp:spPr>
        <a:xfrm>
          <a:off x="5025829" y="1161440"/>
          <a:ext cx="1093418" cy="109341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Shahrukh</a:t>
          </a:r>
          <a:r>
            <a:rPr lang="en-US" sz="1800" kern="1200" dirty="0" smtClean="0"/>
            <a:t> Khan</a:t>
          </a:r>
          <a:endParaRPr lang="en-US" sz="1800" kern="1200" dirty="0"/>
        </a:p>
      </dsp:txBody>
      <dsp:txXfrm>
        <a:off x="5185956" y="1321567"/>
        <a:ext cx="773164" cy="773164"/>
      </dsp:txXfrm>
    </dsp:sp>
    <dsp:sp modelId="{B8E9467B-61D3-4805-97C5-9066302723E9}">
      <dsp:nvSpPr>
        <dsp:cNvPr id="0" name=""/>
        <dsp:cNvSpPr/>
      </dsp:nvSpPr>
      <dsp:spPr>
        <a:xfrm rot="8100000">
          <a:off x="4853297" y="2097872"/>
          <a:ext cx="290008" cy="369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927558" y="2140918"/>
        <a:ext cx="203006" cy="221416"/>
      </dsp:txXfrm>
    </dsp:sp>
    <dsp:sp modelId="{5FC19A84-9199-45F9-8D5E-9C01829026C8}">
      <dsp:nvSpPr>
        <dsp:cNvPr id="0" name=""/>
        <dsp:cNvSpPr/>
      </dsp:nvSpPr>
      <dsp:spPr>
        <a:xfrm>
          <a:off x="3865747" y="2321522"/>
          <a:ext cx="1093418" cy="109341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desirable</a:t>
          </a:r>
          <a:endParaRPr lang="en-US" sz="1800" kern="1200" dirty="0"/>
        </a:p>
      </dsp:txBody>
      <dsp:txXfrm>
        <a:off x="4025874" y="2481649"/>
        <a:ext cx="773164" cy="773164"/>
      </dsp:txXfrm>
    </dsp:sp>
    <dsp:sp modelId="{1D0D8BAB-7FED-4D7C-AFBD-89DD888715E1}">
      <dsp:nvSpPr>
        <dsp:cNvPr id="0" name=""/>
        <dsp:cNvSpPr/>
      </dsp:nvSpPr>
      <dsp:spPr>
        <a:xfrm rot="13500000">
          <a:off x="3693215" y="2109480"/>
          <a:ext cx="290008" cy="369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67476" y="2214046"/>
        <a:ext cx="203006" cy="221416"/>
      </dsp:txXfrm>
    </dsp:sp>
    <dsp:sp modelId="{E54E2FCC-CFC2-448C-830E-918A835CC296}">
      <dsp:nvSpPr>
        <dsp:cNvPr id="0" name=""/>
        <dsp:cNvSpPr/>
      </dsp:nvSpPr>
      <dsp:spPr>
        <a:xfrm>
          <a:off x="2705664" y="1161440"/>
          <a:ext cx="1093418" cy="109341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Fair skin</a:t>
          </a:r>
          <a:endParaRPr lang="en-US" sz="1800" kern="1200" dirty="0"/>
        </a:p>
      </dsp:txBody>
      <dsp:txXfrm>
        <a:off x="2865791" y="1321567"/>
        <a:ext cx="773164" cy="773164"/>
      </dsp:txXfrm>
    </dsp:sp>
    <dsp:sp modelId="{FA092332-3889-4F0B-8055-8168BB9BD946}">
      <dsp:nvSpPr>
        <dsp:cNvPr id="0" name=""/>
        <dsp:cNvSpPr/>
      </dsp:nvSpPr>
      <dsp:spPr>
        <a:xfrm rot="18900000">
          <a:off x="3681607" y="949398"/>
          <a:ext cx="290008" cy="369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94348" y="1053964"/>
        <a:ext cx="203006" cy="2214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020C9-F29E-4740-8E69-E2EB0A343B8C}" type="datetimeFigureOut">
              <a:rPr lang="en-US" smtClean="0"/>
              <a:t>16-Oct-17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2FB99-A590-46A1-97E4-A881DD8F2352}" type="slidenum">
              <a:rPr lang="en-US" smtClean="0"/>
              <a:t>‹#›</a:t>
            </a:fld>
            <a:endParaRPr lang="en-US"/>
          </a:p>
        </p:txBody>
      </p:sp>
    </p:spTree>
    <p:extLst>
      <p:ext uri="{BB962C8B-B14F-4D97-AF65-F5344CB8AC3E}">
        <p14:creationId xmlns:p14="http://schemas.microsoft.com/office/powerpoint/2010/main" val="388186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16-Oct-17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16-Oct-17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16-Oct-17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16-Oct-17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16-Oct-17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16-Oct-17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16-Oct-17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16-Oct-17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16-Oct-17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16-Oct-17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16-Oct-17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16-Oct-17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CUSTOMER BASED BRAND EQUITY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517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Customer Based Brand Equity?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“Customer based brand equity is the </a:t>
            </a:r>
            <a:r>
              <a:rPr lang="en-US" sz="2800" u="sng" dirty="0"/>
              <a:t>differential effect</a:t>
            </a:r>
            <a:r>
              <a:rPr lang="en-US" sz="2800" dirty="0"/>
              <a:t> that </a:t>
            </a:r>
            <a:r>
              <a:rPr lang="en-US" sz="2800" u="sng" dirty="0"/>
              <a:t>brand knowledge</a:t>
            </a:r>
            <a:r>
              <a:rPr lang="en-US" sz="2800" dirty="0"/>
              <a:t> has on </a:t>
            </a:r>
            <a:r>
              <a:rPr lang="en-US" sz="2800" u="sng" dirty="0"/>
              <a:t>consumer response</a:t>
            </a:r>
            <a:r>
              <a:rPr lang="en-US" sz="2800" dirty="0"/>
              <a:t> to the marketing of that brand”.</a:t>
            </a:r>
          </a:p>
          <a:p>
            <a:endParaRPr lang="en-US" sz="2800" dirty="0"/>
          </a:p>
          <a:p>
            <a:endParaRPr lang="en-US" sz="2800" dirty="0"/>
          </a:p>
        </p:txBody>
      </p:sp>
    </p:spTree>
    <p:extLst>
      <p:ext uri="{BB962C8B-B14F-4D97-AF65-F5344CB8AC3E}">
        <p14:creationId xmlns:p14="http://schemas.microsoft.com/office/powerpoint/2010/main" val="159027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Based Brand </a:t>
            </a:r>
            <a:r>
              <a:rPr lang="en-US" dirty="0" smtClean="0"/>
              <a:t>Equity [continued]</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Three </a:t>
            </a:r>
            <a:r>
              <a:rPr lang="en-US" sz="2000" dirty="0"/>
              <a:t>key ingredients of the definition:</a:t>
            </a:r>
          </a:p>
          <a:p>
            <a:r>
              <a:rPr lang="en-US" sz="2000" b="1" dirty="0"/>
              <a:t>Differential effect:</a:t>
            </a:r>
            <a:r>
              <a:rPr lang="en-US" sz="2000" dirty="0"/>
              <a:t> The brand needs to be unique and different in the minds of the consumer. Hence, the starting point of establishing a strong brand equity is crafting a unique brand positioning. </a:t>
            </a:r>
          </a:p>
          <a:p>
            <a:r>
              <a:rPr lang="en-US" sz="2000" b="1" dirty="0"/>
              <a:t>Brand Knowledge:</a:t>
            </a:r>
            <a:r>
              <a:rPr lang="en-US" sz="2000" dirty="0"/>
              <a:t> this differential effect needs to be communicated to the consumers and that is how consumers will have a knowledge about your brand (this is when brand equity is created). This knowledge is created through the sources of brand equity explained before.  </a:t>
            </a:r>
          </a:p>
          <a:p>
            <a:r>
              <a:rPr lang="en-US" sz="2000" b="1" dirty="0"/>
              <a:t>Consumer response to marketing:</a:t>
            </a:r>
            <a:r>
              <a:rPr lang="en-US" sz="2000" dirty="0"/>
              <a:t> signifies the outcomes of brand equity.</a:t>
            </a:r>
          </a:p>
          <a:p>
            <a:endParaRPr lang="en-US" sz="2000" dirty="0"/>
          </a:p>
        </p:txBody>
      </p:sp>
    </p:spTree>
    <p:extLst>
      <p:ext uri="{BB962C8B-B14F-4D97-AF65-F5344CB8AC3E}">
        <p14:creationId xmlns:p14="http://schemas.microsoft.com/office/powerpoint/2010/main" val="383402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ccomicsnews.com/wp-content/uploads/2016/03/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4" y="312937"/>
            <a:ext cx="6753851" cy="37594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6c18f286245704fe3e9-05e2055f4cd9122af02914269431c9f6.ssl.cf1.rackcdn.com/8102060_turkish-airlines-launch-flights-to-gotham_t57f4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673" y="2746847"/>
            <a:ext cx="6431880" cy="40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27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arqa\Desktop\MKT465\Print Adverts\22822_Zoo_Lion.jpg"/>
          <p:cNvPicPr>
            <a:picLocks noGrp="1" noChangeAspect="1" noChangeArrowheads="1"/>
          </p:cNvPicPr>
          <p:nvPr>
            <p:ph idx="1"/>
          </p:nvPr>
        </p:nvPicPr>
        <p:blipFill>
          <a:blip r:embed="rId2" cstate="print"/>
          <a:srcRect/>
          <a:stretch>
            <a:fillRect/>
          </a:stretch>
        </p:blipFill>
        <p:spPr bwMode="auto">
          <a:xfrm>
            <a:off x="2784605" y="2279752"/>
            <a:ext cx="6635140" cy="4578247"/>
          </a:xfrm>
          <a:prstGeom prst="rect">
            <a:avLst/>
          </a:prstGeom>
          <a:noFill/>
        </p:spPr>
      </p:pic>
    </p:spTree>
    <p:extLst>
      <p:ext uri="{BB962C8B-B14F-4D97-AF65-F5344CB8AC3E}">
        <p14:creationId xmlns:p14="http://schemas.microsoft.com/office/powerpoint/2010/main" val="3900093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Knowledge</a:t>
            </a:r>
            <a:endParaRPr lang="en-US" dirty="0"/>
          </a:p>
        </p:txBody>
      </p:sp>
      <p:sp>
        <p:nvSpPr>
          <p:cNvPr id="3" name="Content Placeholder 2"/>
          <p:cNvSpPr>
            <a:spLocks noGrp="1"/>
          </p:cNvSpPr>
          <p:nvPr>
            <p:ph idx="1"/>
          </p:nvPr>
        </p:nvSpPr>
        <p:spPr>
          <a:xfrm>
            <a:off x="1154954" y="2603499"/>
            <a:ext cx="10320122" cy="3835937"/>
          </a:xfrm>
        </p:spPr>
        <p:txBody>
          <a:bodyPr>
            <a:normAutofit/>
          </a:bodyPr>
          <a:lstStyle/>
          <a:p>
            <a:pPr marL="0" indent="0">
              <a:buNone/>
            </a:pPr>
            <a:r>
              <a:rPr lang="en-US" sz="2000" b="1" dirty="0"/>
              <a:t>Brand Knowledge</a:t>
            </a:r>
            <a:r>
              <a:rPr lang="en-US" sz="2000" dirty="0"/>
              <a:t> is the key to creating </a:t>
            </a:r>
            <a:r>
              <a:rPr lang="en-US" sz="2000" b="1" dirty="0"/>
              <a:t>Brand Equity</a:t>
            </a:r>
            <a:r>
              <a:rPr lang="en-US" sz="2000" dirty="0"/>
              <a:t>.</a:t>
            </a:r>
          </a:p>
          <a:p>
            <a:r>
              <a:rPr lang="en-US" sz="2000" dirty="0"/>
              <a:t>Marketers need to make sure that the </a:t>
            </a:r>
            <a:r>
              <a:rPr lang="en-US" sz="2000" u="sng" dirty="0"/>
              <a:t>right knowledge</a:t>
            </a:r>
            <a:r>
              <a:rPr lang="en-US" sz="2000" dirty="0"/>
              <a:t> about the brand exists on the minds of the consumers.</a:t>
            </a:r>
          </a:p>
          <a:p>
            <a:r>
              <a:rPr lang="en-US" sz="2000" dirty="0"/>
              <a:t>Brand Knowledge is a very complex structure. We need to understand the parameters that form the brand knowledge construct. </a:t>
            </a:r>
          </a:p>
          <a:p>
            <a:r>
              <a:rPr lang="en-US" sz="2000" u="sng" dirty="0"/>
              <a:t>Brand Knowledge = Brand Awareness + Brand Image.</a:t>
            </a:r>
          </a:p>
          <a:p>
            <a:r>
              <a:rPr lang="en-US" sz="2000" dirty="0"/>
              <a:t>Brand image is the </a:t>
            </a:r>
            <a:r>
              <a:rPr lang="en-US" sz="2000" u="sng" dirty="0"/>
              <a:t>summation</a:t>
            </a:r>
            <a:r>
              <a:rPr lang="en-US" sz="2000" dirty="0"/>
              <a:t> of all the </a:t>
            </a:r>
            <a:r>
              <a:rPr lang="en-US" sz="2000" u="sng" dirty="0"/>
              <a:t>brand associations</a:t>
            </a:r>
            <a:r>
              <a:rPr lang="en-US" sz="2000" dirty="0"/>
              <a:t> that exists in the minds of the consumers.</a:t>
            </a:r>
          </a:p>
          <a:p>
            <a:r>
              <a:rPr lang="en-US" sz="2000" u="sng" dirty="0"/>
              <a:t>Brand awareness = brand recognition + brand recall</a:t>
            </a:r>
            <a:r>
              <a:rPr lang="en-US" sz="2000" dirty="0"/>
              <a:t>. </a:t>
            </a:r>
          </a:p>
        </p:txBody>
      </p:sp>
    </p:spTree>
    <p:extLst>
      <p:ext uri="{BB962C8B-B14F-4D97-AF65-F5344CB8AC3E}">
        <p14:creationId xmlns:p14="http://schemas.microsoft.com/office/powerpoint/2010/main" val="1690200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Associations of the brand “Apple”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141257"/>
              </p:ext>
            </p:extLst>
          </p:nvPr>
        </p:nvGraphicFramePr>
        <p:xfrm>
          <a:off x="862885" y="2318197"/>
          <a:ext cx="9916731" cy="4539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Varqa\Desktop\trash\apple-logo.png"/>
          <p:cNvPicPr>
            <a:picLocks noChangeAspect="1" noChangeArrowheads="1"/>
          </p:cNvPicPr>
          <p:nvPr/>
        </p:nvPicPr>
        <p:blipFill>
          <a:blip r:embed="rId7" cstate="print"/>
          <a:srcRect/>
          <a:stretch>
            <a:fillRect/>
          </a:stretch>
        </p:blipFill>
        <p:spPr bwMode="auto">
          <a:xfrm>
            <a:off x="5175129" y="3786387"/>
            <a:ext cx="1241653" cy="1548498"/>
          </a:xfrm>
          <a:prstGeom prst="rect">
            <a:avLst/>
          </a:prstGeom>
          <a:noFill/>
        </p:spPr>
      </p:pic>
    </p:spTree>
    <p:extLst>
      <p:ext uri="{BB962C8B-B14F-4D97-AF65-F5344CB8AC3E}">
        <p14:creationId xmlns:p14="http://schemas.microsoft.com/office/powerpoint/2010/main" val="80576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Associations of the brand </a:t>
            </a:r>
            <a:r>
              <a:rPr lang="en-US" dirty="0" smtClean="0"/>
              <a:t>“Fair &amp; Handsome”</a:t>
            </a:r>
            <a:endParaRPr lang="en-US" dirty="0"/>
          </a:p>
        </p:txBody>
      </p:sp>
      <p:graphicFrame>
        <p:nvGraphicFramePr>
          <p:cNvPr id="4" name="Content Placeholder 3"/>
          <p:cNvGraphicFramePr>
            <a:graphicFrameLocks noGrp="1"/>
          </p:cNvGraphicFramePr>
          <p:nvPr>
            <p:ph idx="1"/>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66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Steps in Building a Strong Brand</a:t>
            </a:r>
            <a:endParaRPr lang="en-US" dirty="0"/>
          </a:p>
        </p:txBody>
      </p:sp>
      <p:sp>
        <p:nvSpPr>
          <p:cNvPr id="3" name="Content Placeholder 2"/>
          <p:cNvSpPr>
            <a:spLocks noGrp="1"/>
          </p:cNvSpPr>
          <p:nvPr>
            <p:ph idx="1"/>
          </p:nvPr>
        </p:nvSpPr>
        <p:spPr>
          <a:xfrm>
            <a:off x="1154954" y="2603500"/>
            <a:ext cx="10371638" cy="3416300"/>
          </a:xfrm>
        </p:spPr>
        <p:txBody>
          <a:bodyPr>
            <a:noAutofit/>
          </a:bodyPr>
          <a:lstStyle/>
          <a:p>
            <a:pPr>
              <a:buFont typeface="+mj-lt"/>
              <a:buAutoNum type="arabicPeriod"/>
            </a:pPr>
            <a:r>
              <a:rPr lang="en-US" sz="2000" dirty="0"/>
              <a:t>Consumers’ understanding about who is this brand – </a:t>
            </a:r>
            <a:r>
              <a:rPr lang="en-US" sz="2000" b="1" dirty="0"/>
              <a:t>The brand </a:t>
            </a:r>
            <a:r>
              <a:rPr lang="en-US" sz="2000" b="1" dirty="0" smtClean="0"/>
              <a:t>Identity</a:t>
            </a:r>
            <a:r>
              <a:rPr lang="en-US" sz="2000" dirty="0" smtClean="0"/>
              <a:t>.</a:t>
            </a:r>
          </a:p>
          <a:p>
            <a:pPr>
              <a:buFont typeface="+mj-lt"/>
              <a:buAutoNum type="arabicPeriod"/>
            </a:pPr>
            <a:endParaRPr lang="en-US" sz="2000" dirty="0" smtClean="0"/>
          </a:p>
          <a:p>
            <a:pPr>
              <a:buFont typeface="+mj-lt"/>
              <a:buAutoNum type="arabicPeriod"/>
            </a:pPr>
            <a:r>
              <a:rPr lang="en-US" sz="2000" dirty="0" smtClean="0"/>
              <a:t>Consumer’s </a:t>
            </a:r>
            <a:r>
              <a:rPr lang="en-US" sz="2000" dirty="0"/>
              <a:t>understanding about what are the associations of a brand which can be functional and emotional in </a:t>
            </a:r>
            <a:r>
              <a:rPr lang="en-US" sz="2000" dirty="0" smtClean="0"/>
              <a:t>nature – </a:t>
            </a:r>
            <a:r>
              <a:rPr lang="en-US" sz="2000" b="1" dirty="0"/>
              <a:t>Brand </a:t>
            </a:r>
            <a:r>
              <a:rPr lang="en-US" sz="2000" b="1" dirty="0" smtClean="0"/>
              <a:t>Meaning</a:t>
            </a:r>
            <a:r>
              <a:rPr lang="en-US" sz="2000" dirty="0" smtClean="0"/>
              <a:t>.</a:t>
            </a:r>
          </a:p>
          <a:p>
            <a:pPr>
              <a:buFont typeface="+mj-lt"/>
              <a:buAutoNum type="arabicPeriod"/>
            </a:pPr>
            <a:endParaRPr lang="en-US" sz="2000" dirty="0"/>
          </a:p>
          <a:p>
            <a:pPr>
              <a:buFont typeface="+mj-lt"/>
              <a:buAutoNum type="arabicPeriod"/>
            </a:pPr>
            <a:r>
              <a:rPr lang="en-US" sz="2000" dirty="0" smtClean="0"/>
              <a:t>Consumer’s </a:t>
            </a:r>
            <a:r>
              <a:rPr lang="en-US" sz="2000" dirty="0"/>
              <a:t>reactions / perceptions / feelings about a brand which is usually after </a:t>
            </a:r>
            <a:r>
              <a:rPr lang="en-US" sz="2000" dirty="0" smtClean="0"/>
              <a:t>consumption – </a:t>
            </a:r>
            <a:r>
              <a:rPr lang="en-US" sz="2000" b="1" dirty="0"/>
              <a:t>Brand </a:t>
            </a:r>
            <a:r>
              <a:rPr lang="en-US" sz="2000" b="1" dirty="0" smtClean="0"/>
              <a:t>Responses</a:t>
            </a:r>
            <a:r>
              <a:rPr lang="en-US" sz="2000" dirty="0" smtClean="0"/>
              <a:t>.</a:t>
            </a:r>
          </a:p>
          <a:p>
            <a:pPr>
              <a:buFont typeface="+mj-lt"/>
              <a:buAutoNum type="arabicPeriod"/>
            </a:pPr>
            <a:endParaRPr lang="en-US" sz="2000" dirty="0"/>
          </a:p>
          <a:p>
            <a:pPr>
              <a:buFont typeface="+mj-lt"/>
              <a:buAutoNum type="arabicPeriod"/>
            </a:pPr>
            <a:r>
              <a:rPr lang="en-US" sz="2000" dirty="0" smtClean="0"/>
              <a:t>Consumer’s </a:t>
            </a:r>
            <a:r>
              <a:rPr lang="en-US" sz="2000" dirty="0"/>
              <a:t>connection  and bond with a brand – </a:t>
            </a:r>
            <a:r>
              <a:rPr lang="en-US" sz="2000" b="1" dirty="0"/>
              <a:t>Brand relationships</a:t>
            </a:r>
            <a:r>
              <a:rPr lang="en-US" sz="2000" dirty="0"/>
              <a:t>.</a:t>
            </a:r>
          </a:p>
          <a:p>
            <a:endParaRPr lang="en-US" sz="2000" dirty="0"/>
          </a:p>
          <a:p>
            <a:endParaRPr lang="en-US" sz="2000" dirty="0"/>
          </a:p>
          <a:p>
            <a:endParaRPr lang="en-US" sz="2000" dirty="0"/>
          </a:p>
        </p:txBody>
      </p:sp>
    </p:spTree>
    <p:extLst>
      <p:ext uri="{BB962C8B-B14F-4D97-AF65-F5344CB8AC3E}">
        <p14:creationId xmlns:p14="http://schemas.microsoft.com/office/powerpoint/2010/main" val="338141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CBBE Model</a:t>
            </a:r>
            <a:endParaRPr lang="en-US" dirty="0"/>
          </a:p>
        </p:txBody>
      </p:sp>
      <p:pic>
        <p:nvPicPr>
          <p:cNvPr id="43" name="Content Placeholder 42"/>
          <p:cNvPicPr>
            <a:picLocks noGrp="1" noChangeAspect="1"/>
          </p:cNvPicPr>
          <p:nvPr>
            <p:ph idx="1"/>
          </p:nvPr>
        </p:nvPicPr>
        <p:blipFill>
          <a:blip r:embed="rId2"/>
          <a:stretch>
            <a:fillRect/>
          </a:stretch>
        </p:blipFill>
        <p:spPr>
          <a:xfrm>
            <a:off x="4492196" y="2417724"/>
            <a:ext cx="3595736" cy="3841408"/>
          </a:xfrm>
          <a:prstGeom prst="rect">
            <a:avLst/>
          </a:prstGeom>
        </p:spPr>
      </p:pic>
      <p:pic>
        <p:nvPicPr>
          <p:cNvPr id="50" name="Picture 49"/>
          <p:cNvPicPr>
            <a:picLocks noChangeAspect="1"/>
          </p:cNvPicPr>
          <p:nvPr/>
        </p:nvPicPr>
        <p:blipFill>
          <a:blip r:embed="rId3"/>
          <a:stretch>
            <a:fillRect/>
          </a:stretch>
        </p:blipFill>
        <p:spPr>
          <a:xfrm>
            <a:off x="1700012" y="2433095"/>
            <a:ext cx="2137894" cy="4242557"/>
          </a:xfrm>
          <a:prstGeom prst="rect">
            <a:avLst/>
          </a:prstGeom>
        </p:spPr>
      </p:pic>
      <p:pic>
        <p:nvPicPr>
          <p:cNvPr id="57" name="Picture 56"/>
          <p:cNvPicPr>
            <a:picLocks noChangeAspect="1"/>
          </p:cNvPicPr>
          <p:nvPr/>
        </p:nvPicPr>
        <p:blipFill>
          <a:blip r:embed="rId4"/>
          <a:stretch>
            <a:fillRect/>
          </a:stretch>
        </p:blipFill>
        <p:spPr>
          <a:xfrm>
            <a:off x="8739980" y="2257099"/>
            <a:ext cx="2052516" cy="4419138"/>
          </a:xfrm>
          <a:prstGeom prst="rect">
            <a:avLst/>
          </a:prstGeom>
        </p:spPr>
      </p:pic>
    </p:spTree>
    <p:extLst>
      <p:ext uri="{BB962C8B-B14F-4D97-AF65-F5344CB8AC3E}">
        <p14:creationId xmlns:p14="http://schemas.microsoft.com/office/powerpoint/2010/main" val="2514387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Salience</a:t>
            </a:r>
            <a:endParaRPr lang="en-US" dirty="0"/>
          </a:p>
        </p:txBody>
      </p:sp>
      <p:sp>
        <p:nvSpPr>
          <p:cNvPr id="3" name="Content Placeholder 2"/>
          <p:cNvSpPr>
            <a:spLocks noGrp="1"/>
          </p:cNvSpPr>
          <p:nvPr>
            <p:ph idx="1"/>
          </p:nvPr>
        </p:nvSpPr>
        <p:spPr>
          <a:xfrm>
            <a:off x="1154954" y="2603500"/>
            <a:ext cx="10126939" cy="3416300"/>
          </a:xfrm>
        </p:spPr>
        <p:txBody>
          <a:bodyPr>
            <a:normAutofit/>
          </a:bodyPr>
          <a:lstStyle/>
          <a:p>
            <a:pPr marL="0" indent="0">
              <a:buNone/>
            </a:pPr>
            <a:r>
              <a:rPr lang="en-US" sz="2400" b="1" dirty="0"/>
              <a:t>Brand Salience</a:t>
            </a:r>
            <a:r>
              <a:rPr lang="en-US" sz="2400" dirty="0"/>
              <a:t> is the degree to which your brand is </a:t>
            </a:r>
            <a:r>
              <a:rPr lang="en-US" sz="2400" u="sng" dirty="0"/>
              <a:t>thought about</a:t>
            </a:r>
            <a:r>
              <a:rPr lang="en-US" sz="2400" dirty="0"/>
              <a:t> or </a:t>
            </a:r>
            <a:r>
              <a:rPr lang="en-US" sz="2400" u="sng" dirty="0"/>
              <a:t>noticed</a:t>
            </a:r>
            <a:r>
              <a:rPr lang="en-US" sz="2400" dirty="0"/>
              <a:t> when a customer is in a buying situation. Strong brands have high Brand Salience and weak brands have little or none. </a:t>
            </a:r>
            <a:endParaRPr lang="en-US" sz="2400" dirty="0" smtClean="0"/>
          </a:p>
          <a:p>
            <a:pPr marL="0" indent="0">
              <a:buNone/>
            </a:pPr>
            <a:endParaRPr lang="en-US" sz="2400" dirty="0"/>
          </a:p>
          <a:p>
            <a:pPr marL="0" indent="0">
              <a:buNone/>
            </a:pPr>
            <a:r>
              <a:rPr lang="en-US" sz="2400" dirty="0" smtClean="0"/>
              <a:t>There </a:t>
            </a:r>
            <a:r>
              <a:rPr lang="en-US" sz="2400" dirty="0"/>
              <a:t>exists </a:t>
            </a:r>
            <a:r>
              <a:rPr lang="en-US" sz="2400" u="sng" dirty="0"/>
              <a:t>four steps</a:t>
            </a:r>
            <a:r>
              <a:rPr lang="en-US" sz="2400" dirty="0"/>
              <a:t> via which the foundation of the brand equity </a:t>
            </a:r>
            <a:r>
              <a:rPr lang="en-US" sz="2400" dirty="0" smtClean="0"/>
              <a:t>model (a.k.a. brand salience) </a:t>
            </a:r>
            <a:r>
              <a:rPr lang="en-US" sz="2400" dirty="0"/>
              <a:t>can be established. </a:t>
            </a:r>
          </a:p>
          <a:p>
            <a:endParaRPr lang="en-US" sz="2400" dirty="0"/>
          </a:p>
          <a:p>
            <a:endParaRPr lang="en-US" sz="2400" dirty="0"/>
          </a:p>
        </p:txBody>
      </p:sp>
    </p:spTree>
    <p:extLst>
      <p:ext uri="{BB962C8B-B14F-4D97-AF65-F5344CB8AC3E}">
        <p14:creationId xmlns:p14="http://schemas.microsoft.com/office/powerpoint/2010/main" val="318909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Consumption</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The shared use of a good or service by a group</a:t>
            </a:r>
            <a:r>
              <a:rPr lang="en-US" sz="2000" b="1" dirty="0" smtClean="0"/>
              <a:t>.</a:t>
            </a:r>
          </a:p>
          <a:p>
            <a:r>
              <a:rPr lang="en-US" sz="2000" dirty="0"/>
              <a:t>Collaborative consumption is considered part of the sharing economy because it means that individuals are renting out their </a:t>
            </a:r>
            <a:r>
              <a:rPr lang="en-US" sz="2000" u="sng" dirty="0"/>
              <a:t>underused</a:t>
            </a:r>
            <a:r>
              <a:rPr lang="en-US" sz="2000" dirty="0"/>
              <a:t> assets. By renting out an asset when it is not being used, its owner is turning the asset into a sort of commodity and creating a scenario in which physical objects are treated as services</a:t>
            </a:r>
            <a:r>
              <a:rPr lang="en-US" sz="2000" dirty="0" smtClean="0"/>
              <a:t>.</a:t>
            </a:r>
            <a:endParaRPr lang="en-US" sz="2000" dirty="0"/>
          </a:p>
        </p:txBody>
      </p:sp>
    </p:spTree>
    <p:extLst>
      <p:ext uri="{BB962C8B-B14F-4D97-AF65-F5344CB8AC3E}">
        <p14:creationId xmlns:p14="http://schemas.microsoft.com/office/powerpoint/2010/main" val="173815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Salience</a:t>
            </a:r>
            <a:endParaRPr lang="en-US" dirty="0"/>
          </a:p>
        </p:txBody>
      </p:sp>
      <p:sp>
        <p:nvSpPr>
          <p:cNvPr id="3" name="Content Placeholder 2"/>
          <p:cNvSpPr>
            <a:spLocks noGrp="1"/>
          </p:cNvSpPr>
          <p:nvPr>
            <p:ph idx="1"/>
          </p:nvPr>
        </p:nvSpPr>
        <p:spPr>
          <a:xfrm>
            <a:off x="489398" y="2421228"/>
            <a:ext cx="10947042" cy="4237149"/>
          </a:xfrm>
        </p:spPr>
        <p:txBody>
          <a:bodyPr>
            <a:normAutofit/>
          </a:bodyPr>
          <a:lstStyle/>
          <a:p>
            <a:r>
              <a:rPr lang="en-US" sz="2000" b="1" dirty="0"/>
              <a:t>Step 1:</a:t>
            </a:r>
            <a:r>
              <a:rPr lang="en-US" sz="2000" dirty="0"/>
              <a:t> Giving the new product/service a unique brand name.</a:t>
            </a:r>
          </a:p>
          <a:p>
            <a:r>
              <a:rPr lang="en-US" sz="2000" b="1" dirty="0"/>
              <a:t>Step 2:</a:t>
            </a:r>
            <a:r>
              <a:rPr lang="en-US" sz="2000" dirty="0"/>
              <a:t> Creating a link between the brand and the category the brand belongs to and the need that the brand addresses.</a:t>
            </a:r>
          </a:p>
          <a:p>
            <a:r>
              <a:rPr lang="en-US" sz="2000" b="1" dirty="0"/>
              <a:t>Step 3:</a:t>
            </a:r>
            <a:r>
              <a:rPr lang="en-US" sz="2000" dirty="0"/>
              <a:t> Creating a link between the brand and the usage and purchase situation. This is also referred to as the </a:t>
            </a:r>
            <a:r>
              <a:rPr lang="en-US" sz="2000" u="sng" dirty="0"/>
              <a:t>B</a:t>
            </a:r>
            <a:r>
              <a:rPr lang="en-US" sz="2000" u="sng" dirty="0" smtClean="0"/>
              <a:t>readth of Brand Awareness</a:t>
            </a:r>
            <a:r>
              <a:rPr lang="en-US" sz="2000" dirty="0"/>
              <a:t>. </a:t>
            </a:r>
          </a:p>
          <a:p>
            <a:r>
              <a:rPr lang="en-US" sz="2000" b="1" dirty="0"/>
              <a:t>Step 4:</a:t>
            </a:r>
            <a:r>
              <a:rPr lang="en-US" sz="2000" dirty="0"/>
              <a:t> Ease of </a:t>
            </a:r>
            <a:r>
              <a:rPr lang="en-US" sz="2000" dirty="0" smtClean="0"/>
              <a:t>recall (also referred to as </a:t>
            </a:r>
            <a:r>
              <a:rPr lang="en-US" sz="2000" u="sng" dirty="0" smtClean="0"/>
              <a:t>Depth of Brand Awareness</a:t>
            </a:r>
            <a:r>
              <a:rPr lang="en-US" sz="2000" dirty="0" smtClean="0"/>
              <a:t>)</a:t>
            </a:r>
            <a:endParaRPr lang="en-US" sz="2000" dirty="0"/>
          </a:p>
          <a:p>
            <a:pPr lvl="1"/>
            <a:r>
              <a:rPr lang="en-US" sz="1800" dirty="0"/>
              <a:t>When the need arises</a:t>
            </a:r>
          </a:p>
          <a:p>
            <a:pPr lvl="1"/>
            <a:r>
              <a:rPr lang="en-US" sz="1800" dirty="0"/>
              <a:t>When the category is mentioned</a:t>
            </a:r>
          </a:p>
          <a:p>
            <a:pPr lvl="1"/>
            <a:r>
              <a:rPr lang="en-US" sz="1800" dirty="0"/>
              <a:t>During purchase situation</a:t>
            </a:r>
          </a:p>
          <a:p>
            <a:pPr lvl="1"/>
            <a:r>
              <a:rPr lang="en-US" sz="1800" dirty="0"/>
              <a:t>During Usage situation </a:t>
            </a:r>
            <a:r>
              <a:rPr lang="en-US" sz="1800" dirty="0" smtClean="0"/>
              <a:t> </a:t>
            </a:r>
            <a:endParaRPr lang="en-US" sz="1800" dirty="0"/>
          </a:p>
          <a:p>
            <a:endParaRPr lang="en-US" dirty="0"/>
          </a:p>
        </p:txBody>
      </p:sp>
    </p:spTree>
    <p:extLst>
      <p:ext uri="{BB962C8B-B14F-4D97-AF65-F5344CB8AC3E}">
        <p14:creationId xmlns:p14="http://schemas.microsoft.com/office/powerpoint/2010/main" val="390193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depth and breadth of brand awareness</a:t>
            </a:r>
          </a:p>
        </p:txBody>
      </p:sp>
      <p:sp>
        <p:nvSpPr>
          <p:cNvPr id="3" name="Content Placeholder 2"/>
          <p:cNvSpPr>
            <a:spLocks noGrp="1"/>
          </p:cNvSpPr>
          <p:nvPr>
            <p:ph idx="1"/>
          </p:nvPr>
        </p:nvSpPr>
        <p:spPr>
          <a:xfrm>
            <a:off x="540913" y="2603500"/>
            <a:ext cx="11050073" cy="3913210"/>
          </a:xfrm>
        </p:spPr>
        <p:txBody>
          <a:bodyPr>
            <a:noAutofit/>
          </a:bodyPr>
          <a:lstStyle/>
          <a:p>
            <a:pPr marL="0" indent="0">
              <a:buNone/>
            </a:pPr>
            <a:r>
              <a:rPr lang="en-US" sz="2000" b="1" dirty="0"/>
              <a:t>Need:</a:t>
            </a:r>
            <a:r>
              <a:rPr lang="en-US" sz="2000" dirty="0"/>
              <a:t> “tasty and healthy” drink.</a:t>
            </a:r>
          </a:p>
          <a:p>
            <a:pPr marL="0" indent="0">
              <a:buNone/>
            </a:pPr>
            <a:r>
              <a:rPr lang="en-US" sz="2000" b="1" dirty="0"/>
              <a:t>Category:</a:t>
            </a:r>
            <a:r>
              <a:rPr lang="en-US" sz="2000" dirty="0"/>
              <a:t> Orange juice. </a:t>
            </a:r>
          </a:p>
          <a:p>
            <a:pPr marL="0" indent="0">
              <a:buNone/>
            </a:pPr>
            <a:r>
              <a:rPr lang="en-US" sz="2000" u="sng" dirty="0" smtClean="0"/>
              <a:t>Breadth of brand awareness</a:t>
            </a:r>
            <a:r>
              <a:rPr lang="en-US" sz="2000" dirty="0" smtClean="0"/>
              <a:t> </a:t>
            </a:r>
            <a:endParaRPr lang="en-US" sz="2000" dirty="0"/>
          </a:p>
          <a:p>
            <a:r>
              <a:rPr lang="en-US" dirty="0"/>
              <a:t>Purchase situation: which type of beverage should I buy? Something that is tasty and healthy. </a:t>
            </a:r>
          </a:p>
          <a:p>
            <a:r>
              <a:rPr lang="en-US" dirty="0"/>
              <a:t>Usage/consumption situation: for breakfast. </a:t>
            </a:r>
          </a:p>
          <a:p>
            <a:pPr marL="0" indent="0">
              <a:buNone/>
            </a:pPr>
            <a:r>
              <a:rPr lang="en-US" sz="2000" u="sng" dirty="0"/>
              <a:t>Depth of brand awareness</a:t>
            </a:r>
          </a:p>
          <a:p>
            <a:r>
              <a:rPr lang="en-US" dirty="0"/>
              <a:t>Ease of recalling Tropicana when thinking of orange juice.</a:t>
            </a:r>
          </a:p>
          <a:p>
            <a:r>
              <a:rPr lang="en-US" dirty="0"/>
              <a:t>Ease of recalling Tropicana when needing a tasty and healthy drink.</a:t>
            </a:r>
          </a:p>
          <a:p>
            <a:r>
              <a:rPr lang="en-US" dirty="0"/>
              <a:t>Ease of recalling Tropicana during breakfast time.</a:t>
            </a:r>
          </a:p>
          <a:p>
            <a:r>
              <a:rPr lang="en-US" dirty="0"/>
              <a:t>Ease of recalling Tropicana during purchase situation</a:t>
            </a:r>
            <a:r>
              <a:rPr lang="en-US" dirty="0" smtClean="0"/>
              <a:t>.</a:t>
            </a:r>
            <a:endParaRPr lang="en-US" dirty="0"/>
          </a:p>
        </p:txBody>
      </p:sp>
      <p:pic>
        <p:nvPicPr>
          <p:cNvPr id="4" name="Picture 3" descr="C:\Users\Varqa\Desktop\trash\tropicana.jpg"/>
          <p:cNvPicPr>
            <a:picLocks noChangeAspect="1" noChangeArrowheads="1"/>
          </p:cNvPicPr>
          <p:nvPr/>
        </p:nvPicPr>
        <p:blipFill>
          <a:blip r:embed="rId2" cstate="print"/>
          <a:srcRect/>
          <a:stretch>
            <a:fillRect/>
          </a:stretch>
        </p:blipFill>
        <p:spPr bwMode="auto">
          <a:xfrm>
            <a:off x="9890975" y="4507471"/>
            <a:ext cx="1918953" cy="2287208"/>
          </a:xfrm>
          <a:prstGeom prst="rect">
            <a:avLst/>
          </a:prstGeom>
          <a:noFill/>
        </p:spPr>
      </p:pic>
    </p:spTree>
    <p:extLst>
      <p:ext uri="{BB962C8B-B14F-4D97-AF65-F5344CB8AC3E}">
        <p14:creationId xmlns:p14="http://schemas.microsoft.com/office/powerpoint/2010/main" val="3642693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implications of brand salience</a:t>
            </a:r>
          </a:p>
        </p:txBody>
      </p:sp>
      <p:sp>
        <p:nvSpPr>
          <p:cNvPr id="3" name="Content Placeholder 2"/>
          <p:cNvSpPr>
            <a:spLocks noGrp="1"/>
          </p:cNvSpPr>
          <p:nvPr>
            <p:ph idx="1"/>
          </p:nvPr>
        </p:nvSpPr>
        <p:spPr>
          <a:xfrm>
            <a:off x="656823" y="2343955"/>
            <a:ext cx="10869769" cy="3675845"/>
          </a:xfrm>
        </p:spPr>
        <p:txBody>
          <a:bodyPr>
            <a:normAutofit/>
          </a:bodyPr>
          <a:lstStyle/>
          <a:p>
            <a:pPr marL="0" indent="0">
              <a:buNone/>
            </a:pPr>
            <a:r>
              <a:rPr lang="en-US" dirty="0"/>
              <a:t>Proper implications of brand salience can lead to greater revenues.</a:t>
            </a:r>
          </a:p>
          <a:p>
            <a:r>
              <a:rPr lang="en-US" b="1" dirty="0" smtClean="0"/>
              <a:t>Example </a:t>
            </a:r>
            <a:r>
              <a:rPr lang="en-US" b="1" dirty="0"/>
              <a:t>1:</a:t>
            </a:r>
            <a:r>
              <a:rPr lang="en-US" dirty="0"/>
              <a:t> In winter 2011, </a:t>
            </a:r>
            <a:r>
              <a:rPr lang="en-US" dirty="0" err="1"/>
              <a:t>Meril</a:t>
            </a:r>
            <a:r>
              <a:rPr lang="en-US" dirty="0"/>
              <a:t> campaigned about how the product can be used not just on the lips – but also on the cheeks, feet, hands to increase consumption and generate more revenue (breadth of brand awareness). </a:t>
            </a:r>
          </a:p>
          <a:p>
            <a:endParaRPr lang="en-US" dirty="0"/>
          </a:p>
          <a:p>
            <a:endParaRPr lang="en-US" dirty="0"/>
          </a:p>
          <a:p>
            <a:endParaRPr lang="en-US" dirty="0"/>
          </a:p>
          <a:p>
            <a:endParaRPr lang="en-US" dirty="0"/>
          </a:p>
          <a:p>
            <a:endParaRPr lang="en-US" dirty="0"/>
          </a:p>
        </p:txBody>
      </p:sp>
      <p:pic>
        <p:nvPicPr>
          <p:cNvPr id="4" name="Picture 2" descr="C:\Users\HP\Downloads\meril p.jpg"/>
          <p:cNvPicPr>
            <a:picLocks noChangeAspect="1" noChangeArrowheads="1"/>
          </p:cNvPicPr>
          <p:nvPr/>
        </p:nvPicPr>
        <p:blipFill>
          <a:blip r:embed="rId2"/>
          <a:srcRect/>
          <a:stretch>
            <a:fillRect/>
          </a:stretch>
        </p:blipFill>
        <p:spPr bwMode="auto">
          <a:xfrm>
            <a:off x="1944712" y="3600954"/>
            <a:ext cx="8004410" cy="3251548"/>
          </a:xfrm>
          <a:prstGeom prst="rect">
            <a:avLst/>
          </a:prstGeom>
          <a:noFill/>
        </p:spPr>
      </p:pic>
    </p:spTree>
    <p:extLst>
      <p:ext uri="{BB962C8B-B14F-4D97-AF65-F5344CB8AC3E}">
        <p14:creationId xmlns:p14="http://schemas.microsoft.com/office/powerpoint/2010/main" val="599585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implications of brand salience</a:t>
            </a:r>
          </a:p>
        </p:txBody>
      </p:sp>
      <p:sp>
        <p:nvSpPr>
          <p:cNvPr id="3" name="Content Placeholder 2"/>
          <p:cNvSpPr>
            <a:spLocks noGrp="1"/>
          </p:cNvSpPr>
          <p:nvPr>
            <p:ph idx="1"/>
          </p:nvPr>
        </p:nvSpPr>
        <p:spPr>
          <a:xfrm>
            <a:off x="811369" y="2603500"/>
            <a:ext cx="10715223" cy="3416300"/>
          </a:xfrm>
        </p:spPr>
        <p:txBody>
          <a:bodyPr>
            <a:normAutofit/>
          </a:bodyPr>
          <a:lstStyle/>
          <a:p>
            <a:r>
              <a:rPr lang="en-US" b="1" dirty="0" smtClean="0"/>
              <a:t>Example </a:t>
            </a:r>
            <a:r>
              <a:rPr lang="en-US" b="1" dirty="0"/>
              <a:t>2:</a:t>
            </a:r>
            <a:r>
              <a:rPr lang="en-US" dirty="0"/>
              <a:t> Spring Air Freshener usage in homes, cars, and office.</a:t>
            </a:r>
          </a:p>
          <a:p>
            <a:endParaRPr lang="en-US" dirty="0"/>
          </a:p>
          <a:p>
            <a:endParaRPr lang="en-US" dirty="0"/>
          </a:p>
          <a:p>
            <a:endParaRPr lang="en-US" dirty="0"/>
          </a:p>
          <a:p>
            <a:endParaRPr lang="en-US" dirty="0"/>
          </a:p>
          <a:p>
            <a:endParaRPr lang="en-US" dirty="0"/>
          </a:p>
        </p:txBody>
      </p:sp>
      <p:pic>
        <p:nvPicPr>
          <p:cNvPr id="4" name="Picture 2" descr="C:\Users\HP\Downloads\Spring (Floral) 2011 Magazine with New Pack.jpg"/>
          <p:cNvPicPr>
            <a:picLocks noChangeAspect="1" noChangeArrowheads="1"/>
          </p:cNvPicPr>
          <p:nvPr/>
        </p:nvPicPr>
        <p:blipFill>
          <a:blip r:embed="rId2"/>
          <a:srcRect/>
          <a:stretch>
            <a:fillRect/>
          </a:stretch>
        </p:blipFill>
        <p:spPr bwMode="auto">
          <a:xfrm>
            <a:off x="3528810" y="3001826"/>
            <a:ext cx="5112913" cy="3831490"/>
          </a:xfrm>
          <a:prstGeom prst="rect">
            <a:avLst/>
          </a:prstGeom>
          <a:noFill/>
        </p:spPr>
      </p:pic>
    </p:spTree>
    <p:extLst>
      <p:ext uri="{BB962C8B-B14F-4D97-AF65-F5344CB8AC3E}">
        <p14:creationId xmlns:p14="http://schemas.microsoft.com/office/powerpoint/2010/main" val="2422903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implications of brand salience</a:t>
            </a:r>
          </a:p>
        </p:txBody>
      </p:sp>
      <p:sp>
        <p:nvSpPr>
          <p:cNvPr id="3" name="Content Placeholder 2"/>
          <p:cNvSpPr>
            <a:spLocks noGrp="1"/>
          </p:cNvSpPr>
          <p:nvPr>
            <p:ph idx="1"/>
          </p:nvPr>
        </p:nvSpPr>
        <p:spPr>
          <a:xfrm>
            <a:off x="1154955" y="2603500"/>
            <a:ext cx="7047350" cy="3416300"/>
          </a:xfrm>
        </p:spPr>
        <p:txBody>
          <a:bodyPr>
            <a:normAutofit/>
          </a:bodyPr>
          <a:lstStyle/>
          <a:p>
            <a:r>
              <a:rPr lang="en-US" b="1" dirty="0" smtClean="0"/>
              <a:t>Example </a:t>
            </a:r>
            <a:r>
              <a:rPr lang="en-US" b="1" dirty="0"/>
              <a:t>3:</a:t>
            </a:r>
            <a:r>
              <a:rPr lang="en-US" dirty="0"/>
              <a:t> In year 2011, </a:t>
            </a:r>
            <a:r>
              <a:rPr lang="en-US" dirty="0" err="1"/>
              <a:t>Harpic</a:t>
            </a:r>
            <a:r>
              <a:rPr lang="en-US" dirty="0"/>
              <a:t> campaigned to increase the consumption of toilet cleaner by communicating to use </a:t>
            </a:r>
            <a:r>
              <a:rPr lang="en-US" dirty="0" err="1"/>
              <a:t>harpic</a:t>
            </a:r>
            <a:r>
              <a:rPr lang="en-US" dirty="0"/>
              <a:t> “everyday”.</a:t>
            </a:r>
          </a:p>
          <a:p>
            <a:endParaRPr lang="en-US" dirty="0"/>
          </a:p>
          <a:p>
            <a:endParaRPr lang="en-US" dirty="0"/>
          </a:p>
          <a:p>
            <a:endParaRPr lang="en-US" dirty="0"/>
          </a:p>
          <a:p>
            <a:endParaRPr lang="en-US" dirty="0"/>
          </a:p>
          <a:p>
            <a:endParaRPr lang="en-US" dirty="0"/>
          </a:p>
        </p:txBody>
      </p:sp>
      <p:pic>
        <p:nvPicPr>
          <p:cNvPr id="4" name="Picture 2" descr="C:\Users\HP\Downloads\harpic.jpg"/>
          <p:cNvPicPr>
            <a:picLocks noChangeAspect="1" noChangeArrowheads="1"/>
          </p:cNvPicPr>
          <p:nvPr/>
        </p:nvPicPr>
        <p:blipFill>
          <a:blip r:embed="rId2"/>
          <a:srcRect/>
          <a:stretch>
            <a:fillRect/>
          </a:stretch>
        </p:blipFill>
        <p:spPr bwMode="auto">
          <a:xfrm>
            <a:off x="9084308" y="2139715"/>
            <a:ext cx="1882533" cy="4718286"/>
          </a:xfrm>
          <a:prstGeom prst="rect">
            <a:avLst/>
          </a:prstGeom>
          <a:noFill/>
        </p:spPr>
      </p:pic>
    </p:spTree>
    <p:extLst>
      <p:ext uri="{BB962C8B-B14F-4D97-AF65-F5344CB8AC3E}">
        <p14:creationId xmlns:p14="http://schemas.microsoft.com/office/powerpoint/2010/main" val="249080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implications of brand salience</a:t>
            </a:r>
          </a:p>
        </p:txBody>
      </p:sp>
      <p:sp>
        <p:nvSpPr>
          <p:cNvPr id="3" name="Content Placeholder 2"/>
          <p:cNvSpPr>
            <a:spLocks noGrp="1"/>
          </p:cNvSpPr>
          <p:nvPr>
            <p:ph idx="1"/>
          </p:nvPr>
        </p:nvSpPr>
        <p:spPr/>
        <p:txBody>
          <a:bodyPr>
            <a:normAutofit/>
          </a:bodyPr>
          <a:lstStyle/>
          <a:p>
            <a:r>
              <a:rPr lang="en-US" b="1" dirty="0" smtClean="0"/>
              <a:t>Example </a:t>
            </a:r>
            <a:r>
              <a:rPr lang="en-US" b="1" dirty="0"/>
              <a:t>4:</a:t>
            </a:r>
            <a:r>
              <a:rPr lang="en-US" dirty="0"/>
              <a:t> Shocking campaign of </a:t>
            </a:r>
            <a:r>
              <a:rPr lang="en-US" dirty="0" err="1"/>
              <a:t>Pran</a:t>
            </a:r>
            <a:r>
              <a:rPr lang="en-US" dirty="0"/>
              <a:t> Mango juice in winter 2011. </a:t>
            </a:r>
          </a:p>
          <a:p>
            <a:endParaRPr lang="en-US" dirty="0"/>
          </a:p>
          <a:p>
            <a:endParaRPr lang="en-US" dirty="0"/>
          </a:p>
          <a:p>
            <a:endParaRPr lang="en-US" dirty="0"/>
          </a:p>
          <a:p>
            <a:endParaRPr lang="en-US" dirty="0"/>
          </a:p>
          <a:p>
            <a:endParaRPr lang="en-US" dirty="0"/>
          </a:p>
        </p:txBody>
      </p:sp>
      <p:pic>
        <p:nvPicPr>
          <p:cNvPr id="5" name="Picture 2" descr="C:\Users\Varqa\Desktop\MKT202\Print Adverts\pran3.jpg"/>
          <p:cNvPicPr>
            <a:picLocks noChangeAspect="1" noChangeArrowheads="1"/>
          </p:cNvPicPr>
          <p:nvPr/>
        </p:nvPicPr>
        <p:blipFill>
          <a:blip r:embed="rId2" cstate="print"/>
          <a:srcRect/>
          <a:stretch>
            <a:fillRect/>
          </a:stretch>
        </p:blipFill>
        <p:spPr bwMode="auto">
          <a:xfrm>
            <a:off x="1676401" y="2996791"/>
            <a:ext cx="4034936" cy="3861210"/>
          </a:xfrm>
          <a:prstGeom prst="rect">
            <a:avLst/>
          </a:prstGeom>
          <a:noFill/>
        </p:spPr>
      </p:pic>
      <p:pic>
        <p:nvPicPr>
          <p:cNvPr id="6" name="Picture 2" descr="C:\Users\Varqa\Desktop\MKT202\Print Adverts\pran4.jpg"/>
          <p:cNvPicPr>
            <a:picLocks noChangeAspect="1" noChangeArrowheads="1"/>
          </p:cNvPicPr>
          <p:nvPr/>
        </p:nvPicPr>
        <p:blipFill>
          <a:blip r:embed="rId3" cstate="print"/>
          <a:srcRect/>
          <a:stretch>
            <a:fillRect/>
          </a:stretch>
        </p:blipFill>
        <p:spPr bwMode="auto">
          <a:xfrm>
            <a:off x="5913842" y="3026536"/>
            <a:ext cx="4667773" cy="3831464"/>
          </a:xfrm>
          <a:prstGeom prst="rect">
            <a:avLst/>
          </a:prstGeom>
          <a:noFill/>
        </p:spPr>
      </p:pic>
    </p:spTree>
    <p:extLst>
      <p:ext uri="{BB962C8B-B14F-4D97-AF65-F5344CB8AC3E}">
        <p14:creationId xmlns:p14="http://schemas.microsoft.com/office/powerpoint/2010/main" val="131513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Brand Salience of </a:t>
            </a:r>
            <a:r>
              <a:rPr lang="en-US" dirty="0" err="1" smtClean="0"/>
              <a:t>Nando’s</a:t>
            </a:r>
            <a:r>
              <a:rPr lang="en-US" dirty="0" smtClean="0"/>
              <a:t>?</a:t>
            </a:r>
            <a:endParaRPr lang="en-US" dirty="0"/>
          </a:p>
        </p:txBody>
      </p:sp>
      <p:pic>
        <p:nvPicPr>
          <p:cNvPr id="2050" name="Picture 2" descr="http://payload306.cargocollective.com/1/16/537185/8429221/Nandos-India_90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9249" y="2302391"/>
            <a:ext cx="9862139" cy="416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1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Performance</a:t>
            </a:r>
            <a:endParaRPr lang="en-US" dirty="0"/>
          </a:p>
        </p:txBody>
      </p:sp>
      <p:sp>
        <p:nvSpPr>
          <p:cNvPr id="3" name="Content Placeholder 2"/>
          <p:cNvSpPr>
            <a:spLocks noGrp="1"/>
          </p:cNvSpPr>
          <p:nvPr>
            <p:ph idx="1"/>
          </p:nvPr>
        </p:nvSpPr>
        <p:spPr>
          <a:xfrm>
            <a:off x="1154954" y="2603500"/>
            <a:ext cx="10227279" cy="3416300"/>
          </a:xfrm>
        </p:spPr>
        <p:txBody>
          <a:bodyPr>
            <a:normAutofit/>
          </a:bodyPr>
          <a:lstStyle/>
          <a:p>
            <a:pPr marL="0" indent="0">
              <a:buNone/>
            </a:pPr>
            <a:r>
              <a:rPr lang="en-US" sz="2000" b="1" dirty="0" smtClean="0"/>
              <a:t>“Quality” </a:t>
            </a:r>
            <a:r>
              <a:rPr lang="en-US" sz="2000" b="1" dirty="0"/>
              <a:t>simply means the </a:t>
            </a:r>
            <a:r>
              <a:rPr lang="en-US" sz="2000" b="1" u="sng" dirty="0"/>
              <a:t>ability</a:t>
            </a:r>
            <a:r>
              <a:rPr lang="en-US" sz="2000" b="1" dirty="0"/>
              <a:t> of a product/service to effectively and efficiently </a:t>
            </a:r>
            <a:r>
              <a:rPr lang="en-US" sz="2000" b="1" u="sng" dirty="0"/>
              <a:t>satisfy</a:t>
            </a:r>
            <a:r>
              <a:rPr lang="en-US" sz="2000" b="1" dirty="0"/>
              <a:t> consumer needs.</a:t>
            </a:r>
          </a:p>
          <a:p>
            <a:pPr lvl="1"/>
            <a:r>
              <a:rPr lang="en-US" sz="2000" dirty="0"/>
              <a:t>How </a:t>
            </a:r>
            <a:r>
              <a:rPr lang="en-US" sz="2000" u="sng" dirty="0"/>
              <a:t>well</a:t>
            </a:r>
            <a:r>
              <a:rPr lang="en-US" sz="2000" dirty="0"/>
              <a:t> does Dove soap clean and moisturize your skin?</a:t>
            </a:r>
          </a:p>
          <a:p>
            <a:r>
              <a:rPr lang="en-US" sz="2000" dirty="0" smtClean="0"/>
              <a:t>Quality </a:t>
            </a:r>
            <a:r>
              <a:rPr lang="en-US" sz="2000" dirty="0"/>
              <a:t>is a significant parameter to enhance brand value. </a:t>
            </a:r>
            <a:r>
              <a:rPr lang="en-US" sz="2000" u="sng" dirty="0"/>
              <a:t>Brand equity</a:t>
            </a:r>
            <a:r>
              <a:rPr lang="en-US" sz="2000" dirty="0"/>
              <a:t> can never be built based on negative product/service quality. </a:t>
            </a:r>
          </a:p>
          <a:p>
            <a:pPr lvl="1"/>
            <a:r>
              <a:rPr lang="en-US" sz="2000" dirty="0"/>
              <a:t>Brands such as </a:t>
            </a:r>
            <a:r>
              <a:rPr lang="en-US" sz="2000" u="sng" dirty="0" err="1"/>
              <a:t>Jui</a:t>
            </a:r>
            <a:r>
              <a:rPr lang="en-US" sz="2000" u="sng" dirty="0"/>
              <a:t> sense of balance </a:t>
            </a:r>
            <a:r>
              <a:rPr lang="en-US" sz="2000" dirty="0"/>
              <a:t>and </a:t>
            </a:r>
            <a:r>
              <a:rPr lang="en-US" sz="2000" u="sng" dirty="0"/>
              <a:t>Shakti</a:t>
            </a:r>
            <a:r>
              <a:rPr lang="en-US" sz="2000" dirty="0"/>
              <a:t> were a failure because of its poor product quality.</a:t>
            </a:r>
          </a:p>
          <a:p>
            <a:r>
              <a:rPr lang="en-US" sz="2000" dirty="0" smtClean="0"/>
              <a:t>Quality </a:t>
            </a:r>
            <a:r>
              <a:rPr lang="en-US" sz="2000" dirty="0"/>
              <a:t>can be a source of </a:t>
            </a:r>
            <a:r>
              <a:rPr lang="en-US" sz="2000" b="1" dirty="0"/>
              <a:t>“differentiation”</a:t>
            </a:r>
            <a:r>
              <a:rPr lang="en-US" sz="2000" dirty="0"/>
              <a:t> as quality can give consumers a compelling reason to purchase a brand. </a:t>
            </a:r>
          </a:p>
          <a:p>
            <a:endParaRPr lang="en-US" sz="2000" dirty="0"/>
          </a:p>
        </p:txBody>
      </p:sp>
    </p:spTree>
    <p:extLst>
      <p:ext uri="{BB962C8B-B14F-4D97-AF65-F5344CB8AC3E}">
        <p14:creationId xmlns:p14="http://schemas.microsoft.com/office/powerpoint/2010/main" val="2503381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Imagery</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Brand Imagery </a:t>
            </a:r>
            <a:r>
              <a:rPr lang="en-US" sz="2400" b="1" dirty="0" smtClean="0"/>
              <a:t>is </a:t>
            </a:r>
            <a:r>
              <a:rPr lang="en-US" sz="2400" b="1" dirty="0"/>
              <a:t>a process via which we can humanize a brand. In other words, we can give a brand some human characteristics. </a:t>
            </a:r>
          </a:p>
          <a:p>
            <a:r>
              <a:rPr lang="en-US" sz="2400" dirty="0"/>
              <a:t>As a result, consumers will love a brand not only because of its brand performance but because of its human characteristics as well.</a:t>
            </a:r>
          </a:p>
          <a:p>
            <a:endParaRPr lang="en-US" sz="2400" dirty="0"/>
          </a:p>
        </p:txBody>
      </p:sp>
    </p:spTree>
    <p:extLst>
      <p:ext uri="{BB962C8B-B14F-4D97-AF65-F5344CB8AC3E}">
        <p14:creationId xmlns:p14="http://schemas.microsoft.com/office/powerpoint/2010/main" val="4164222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North South University\MKT465\Print Adverts\2013_01_31_3_11_b.jpg"/>
          <p:cNvPicPr>
            <a:picLocks noGrp="1" noChangeAspect="1" noChangeArrowheads="1"/>
          </p:cNvPicPr>
          <p:nvPr>
            <p:ph idx="4294967295"/>
          </p:nvPr>
        </p:nvPicPr>
        <p:blipFill>
          <a:blip r:embed="rId2" cstate="print"/>
          <a:srcRect/>
          <a:stretch>
            <a:fillRect/>
          </a:stretch>
        </p:blipFill>
        <p:spPr bwMode="auto">
          <a:xfrm>
            <a:off x="4026096" y="13385"/>
            <a:ext cx="4394579" cy="6797939"/>
          </a:xfrm>
          <a:prstGeom prst="rect">
            <a:avLst/>
          </a:prstGeom>
          <a:noFill/>
        </p:spPr>
      </p:pic>
    </p:spTree>
    <p:extLst>
      <p:ext uri="{BB962C8B-B14F-4D97-AF65-F5344CB8AC3E}">
        <p14:creationId xmlns:p14="http://schemas.microsoft.com/office/powerpoint/2010/main" val="373077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Collaborative Consumption in EARNING MONEY</a:t>
            </a:r>
            <a:endParaRPr lang="en-US" dirty="0"/>
          </a:p>
        </p:txBody>
      </p:sp>
      <p:pic>
        <p:nvPicPr>
          <p:cNvPr id="4" name="Picture 2" descr="C:\Users\HP\Downloads\rental services.jpg"/>
          <p:cNvPicPr>
            <a:picLocks noGrp="1" noChangeAspect="1" noChangeArrowheads="1"/>
          </p:cNvPicPr>
          <p:nvPr>
            <p:ph idx="1"/>
          </p:nvPr>
        </p:nvPicPr>
        <p:blipFill>
          <a:blip r:embed="rId2"/>
          <a:srcRect/>
          <a:stretch>
            <a:fillRect/>
          </a:stretch>
        </p:blipFill>
        <p:spPr bwMode="auto">
          <a:xfrm>
            <a:off x="2098477" y="2603500"/>
            <a:ext cx="6939359" cy="3416300"/>
          </a:xfrm>
          <a:prstGeom prst="rect">
            <a:avLst/>
          </a:prstGeom>
          <a:noFill/>
        </p:spPr>
      </p:pic>
    </p:spTree>
    <p:extLst>
      <p:ext uri="{BB962C8B-B14F-4D97-AF65-F5344CB8AC3E}">
        <p14:creationId xmlns:p14="http://schemas.microsoft.com/office/powerpoint/2010/main" val="106655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ownloads\apple.jpg"/>
          <p:cNvPicPr>
            <a:picLocks noChangeAspect="1" noChangeArrowheads="1"/>
          </p:cNvPicPr>
          <p:nvPr/>
        </p:nvPicPr>
        <p:blipFill>
          <a:blip r:embed="rId2"/>
          <a:srcRect/>
          <a:stretch>
            <a:fillRect/>
          </a:stretch>
        </p:blipFill>
        <p:spPr bwMode="auto">
          <a:xfrm>
            <a:off x="3807727" y="87155"/>
            <a:ext cx="4544708" cy="6770846"/>
          </a:xfrm>
          <a:prstGeom prst="rect">
            <a:avLst/>
          </a:prstGeom>
          <a:noFill/>
        </p:spPr>
      </p:pic>
    </p:spTree>
    <p:extLst>
      <p:ext uri="{BB962C8B-B14F-4D97-AF65-F5344CB8AC3E}">
        <p14:creationId xmlns:p14="http://schemas.microsoft.com/office/powerpoint/2010/main" val="385725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ownloads\accenture.jpg"/>
          <p:cNvPicPr>
            <a:picLocks noChangeAspect="1" noChangeArrowheads="1"/>
          </p:cNvPicPr>
          <p:nvPr/>
        </p:nvPicPr>
        <p:blipFill>
          <a:blip r:embed="rId2"/>
          <a:srcRect/>
          <a:stretch>
            <a:fillRect/>
          </a:stretch>
        </p:blipFill>
        <p:spPr bwMode="auto">
          <a:xfrm>
            <a:off x="1199047" y="1269242"/>
            <a:ext cx="9828440" cy="5534167"/>
          </a:xfrm>
          <a:prstGeom prst="rect">
            <a:avLst/>
          </a:prstGeom>
          <a:noFill/>
        </p:spPr>
      </p:pic>
    </p:spTree>
    <p:extLst>
      <p:ext uri="{BB962C8B-B14F-4D97-AF65-F5344CB8AC3E}">
        <p14:creationId xmlns:p14="http://schemas.microsoft.com/office/powerpoint/2010/main" val="404646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Branding through Brand Imagery</a:t>
            </a:r>
            <a:endParaRPr lang="en-US" dirty="0"/>
          </a:p>
        </p:txBody>
      </p:sp>
      <p:sp>
        <p:nvSpPr>
          <p:cNvPr id="3" name="Content Placeholder 2"/>
          <p:cNvSpPr>
            <a:spLocks noGrp="1"/>
          </p:cNvSpPr>
          <p:nvPr>
            <p:ph idx="1"/>
          </p:nvPr>
        </p:nvSpPr>
        <p:spPr/>
        <p:txBody>
          <a:bodyPr>
            <a:normAutofit/>
          </a:bodyPr>
          <a:lstStyle/>
          <a:p>
            <a:r>
              <a:rPr lang="en-US" sz="3600" dirty="0"/>
              <a:t>Brand Personality</a:t>
            </a:r>
          </a:p>
          <a:p>
            <a:endParaRPr lang="en-US" sz="3600" dirty="0"/>
          </a:p>
          <a:p>
            <a:r>
              <a:rPr lang="en-US" sz="3600" dirty="0"/>
              <a:t>Brand Heritage </a:t>
            </a:r>
          </a:p>
          <a:p>
            <a:endParaRPr lang="en-US" sz="3600" dirty="0"/>
          </a:p>
          <a:p>
            <a:r>
              <a:rPr lang="en-US" sz="3600" dirty="0"/>
              <a:t>User Profile </a:t>
            </a:r>
          </a:p>
          <a:p>
            <a:endParaRPr lang="en-US" sz="3600" dirty="0"/>
          </a:p>
        </p:txBody>
      </p:sp>
    </p:spTree>
    <p:extLst>
      <p:ext uri="{BB962C8B-B14F-4D97-AF65-F5344CB8AC3E}">
        <p14:creationId xmlns:p14="http://schemas.microsoft.com/office/powerpoint/2010/main" val="1959403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Personality Framework</a:t>
            </a:r>
            <a:endParaRPr lang="en-US" dirty="0"/>
          </a:p>
        </p:txBody>
      </p:sp>
      <p:pic>
        <p:nvPicPr>
          <p:cNvPr id="4" name="Picture 4" descr="C:\Users\varqa\Desktop\trash\brand_personality.png"/>
          <p:cNvPicPr>
            <a:picLocks noGrp="1" noChangeAspect="1" noChangeArrowheads="1"/>
          </p:cNvPicPr>
          <p:nvPr>
            <p:ph idx="1"/>
          </p:nvPr>
        </p:nvPicPr>
        <p:blipFill>
          <a:blip r:embed="rId2" cstate="print"/>
          <a:srcRect/>
          <a:stretch>
            <a:fillRect/>
          </a:stretch>
        </p:blipFill>
        <p:spPr bwMode="auto">
          <a:xfrm>
            <a:off x="1526144" y="2310669"/>
            <a:ext cx="9404240" cy="3974221"/>
          </a:xfrm>
          <a:prstGeom prst="rect">
            <a:avLst/>
          </a:prstGeom>
          <a:noFill/>
        </p:spPr>
      </p:pic>
    </p:spTree>
    <p:extLst>
      <p:ext uri="{BB962C8B-B14F-4D97-AF65-F5344CB8AC3E}">
        <p14:creationId xmlns:p14="http://schemas.microsoft.com/office/powerpoint/2010/main" val="233480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Heritage: WALKER</a:t>
            </a:r>
            <a:endParaRPr lang="en-US" dirty="0"/>
          </a:p>
        </p:txBody>
      </p:sp>
      <p:pic>
        <p:nvPicPr>
          <p:cNvPr id="4" name="Content Placeholder 3" descr="C:\Users\HP\Downloads\the-man-who-walked-around-the-world.jpg"/>
          <p:cNvPicPr>
            <a:picLocks noGrp="1" noChangeAspect="1" noChangeArrowheads="1"/>
          </p:cNvPicPr>
          <p:nvPr>
            <p:ph idx="1"/>
          </p:nvPr>
        </p:nvPicPr>
        <p:blipFill>
          <a:blip r:embed="rId2"/>
          <a:srcRect/>
          <a:stretch>
            <a:fillRect/>
          </a:stretch>
        </p:blipFill>
        <p:spPr bwMode="auto">
          <a:xfrm>
            <a:off x="1569493" y="2308435"/>
            <a:ext cx="8966579" cy="4491995"/>
          </a:xfrm>
          <a:prstGeom prst="rect">
            <a:avLst/>
          </a:prstGeom>
          <a:noFill/>
        </p:spPr>
      </p:pic>
    </p:spTree>
    <p:extLst>
      <p:ext uri="{BB962C8B-B14F-4D97-AF65-F5344CB8AC3E}">
        <p14:creationId xmlns:p14="http://schemas.microsoft.com/office/powerpoint/2010/main" val="2328475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Heritage: CHEVROLET</a:t>
            </a:r>
            <a:endParaRPr lang="en-US" dirty="0"/>
          </a:p>
        </p:txBody>
      </p:sp>
      <p:pic>
        <p:nvPicPr>
          <p:cNvPr id="4" name="Picture 2" descr="C:\Users\HP\Downloads\manchester united.png"/>
          <p:cNvPicPr>
            <a:picLocks noGrp="1" noChangeAspect="1" noChangeArrowheads="1"/>
          </p:cNvPicPr>
          <p:nvPr>
            <p:ph idx="1"/>
          </p:nvPr>
        </p:nvPicPr>
        <p:blipFill>
          <a:blip r:embed="rId2"/>
          <a:srcRect/>
          <a:stretch>
            <a:fillRect/>
          </a:stretch>
        </p:blipFill>
        <p:spPr bwMode="auto">
          <a:xfrm>
            <a:off x="2661313" y="2274444"/>
            <a:ext cx="6428095" cy="4505008"/>
          </a:xfrm>
          <a:prstGeom prst="rect">
            <a:avLst/>
          </a:prstGeom>
          <a:noFill/>
        </p:spPr>
      </p:pic>
    </p:spTree>
    <p:extLst>
      <p:ext uri="{BB962C8B-B14F-4D97-AF65-F5344CB8AC3E}">
        <p14:creationId xmlns:p14="http://schemas.microsoft.com/office/powerpoint/2010/main" val="1022207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BLACKBERRY</a:t>
            </a:r>
            <a:endParaRPr lang="en-US" dirty="0"/>
          </a:p>
        </p:txBody>
      </p:sp>
      <p:pic>
        <p:nvPicPr>
          <p:cNvPr id="4" name="Picture 2" descr="C:\Users\HP\Downloads\blackberry-add.jpg"/>
          <p:cNvPicPr>
            <a:picLocks noGrp="1" noChangeAspect="1" noChangeArrowheads="1"/>
          </p:cNvPicPr>
          <p:nvPr>
            <p:ph idx="1"/>
          </p:nvPr>
        </p:nvPicPr>
        <p:blipFill>
          <a:blip r:embed="rId2"/>
          <a:srcRect/>
          <a:stretch>
            <a:fillRect/>
          </a:stretch>
        </p:blipFill>
        <p:spPr bwMode="auto">
          <a:xfrm>
            <a:off x="4053385" y="1558425"/>
            <a:ext cx="3875964" cy="5213103"/>
          </a:xfrm>
          <a:prstGeom prst="rect">
            <a:avLst/>
          </a:prstGeom>
          <a:noFill/>
        </p:spPr>
      </p:pic>
    </p:spTree>
    <p:extLst>
      <p:ext uri="{BB962C8B-B14F-4D97-AF65-F5344CB8AC3E}">
        <p14:creationId xmlns:p14="http://schemas.microsoft.com/office/powerpoint/2010/main" val="1769488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KEVIN HART &amp; NIKE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3287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Judgments</a:t>
            </a:r>
            <a:endParaRPr lang="en-US" dirty="0"/>
          </a:p>
        </p:txBody>
      </p:sp>
      <p:sp>
        <p:nvSpPr>
          <p:cNvPr id="3" name="Content Placeholder 2"/>
          <p:cNvSpPr>
            <a:spLocks noGrp="1"/>
          </p:cNvSpPr>
          <p:nvPr>
            <p:ph idx="1"/>
          </p:nvPr>
        </p:nvSpPr>
        <p:spPr>
          <a:xfrm>
            <a:off x="1154954" y="2603499"/>
            <a:ext cx="10404700" cy="3851891"/>
          </a:xfrm>
        </p:spPr>
        <p:txBody>
          <a:bodyPr>
            <a:normAutofit/>
          </a:bodyPr>
          <a:lstStyle/>
          <a:p>
            <a:pPr marL="0" indent="0">
              <a:buNone/>
            </a:pPr>
            <a:r>
              <a:rPr lang="en-US" sz="2000" b="1" dirty="0"/>
              <a:t>Brand Judgments signifies consumer’s opinions about and evaluations of the brand which consumers form by putting together all the different brand performance and imagery associations. Brand judgments are created because the consumer has already experienced the brand. </a:t>
            </a:r>
          </a:p>
          <a:p>
            <a:pPr>
              <a:buFont typeface="+mj-lt"/>
              <a:buAutoNum type="arabicPeriod"/>
            </a:pPr>
            <a:r>
              <a:rPr lang="en-US" sz="2000" u="sng" dirty="0"/>
              <a:t>Customer satisfaction</a:t>
            </a:r>
            <a:r>
              <a:rPr lang="en-US" sz="2000" dirty="0"/>
              <a:t> is the person’s feeling of pleasure or dissatisfaction resulting from comparing a product’s perceived performance in relation to his/her expectations.  Discussion example: </a:t>
            </a:r>
            <a:r>
              <a:rPr lang="en-US" sz="2000" dirty="0" err="1"/>
              <a:t>Biman</a:t>
            </a:r>
            <a:r>
              <a:rPr lang="en-US" sz="2000" dirty="0"/>
              <a:t> Bangladesh Airlines. </a:t>
            </a:r>
          </a:p>
          <a:p>
            <a:pPr>
              <a:buFont typeface="+mj-lt"/>
              <a:buAutoNum type="arabicPeriod"/>
            </a:pPr>
            <a:r>
              <a:rPr lang="en-US" sz="2000" u="sng" dirty="0" smtClean="0"/>
              <a:t>Customer </a:t>
            </a:r>
            <a:r>
              <a:rPr lang="en-US" sz="2000" u="sng" dirty="0"/>
              <a:t>value</a:t>
            </a:r>
            <a:r>
              <a:rPr lang="en-US" sz="2000" dirty="0"/>
              <a:t> is the customer’s evaluation of the difference between all the benefits and all the costs of a market offering relative to those of competing products. Discussion example: designer clothes. </a:t>
            </a:r>
          </a:p>
          <a:p>
            <a:endParaRPr lang="en-US" sz="2000" dirty="0"/>
          </a:p>
          <a:p>
            <a:endParaRPr lang="en-US" sz="2000" dirty="0"/>
          </a:p>
        </p:txBody>
      </p:sp>
    </p:spTree>
    <p:extLst>
      <p:ext uri="{BB962C8B-B14F-4D97-AF65-F5344CB8AC3E}">
        <p14:creationId xmlns:p14="http://schemas.microsoft.com/office/powerpoint/2010/main" val="3862511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Judgments [continued]</a:t>
            </a:r>
            <a:endParaRPr lang="en-US" dirty="0"/>
          </a:p>
        </p:txBody>
      </p:sp>
      <p:sp>
        <p:nvSpPr>
          <p:cNvPr id="3" name="Content Placeholder 2"/>
          <p:cNvSpPr>
            <a:spLocks noGrp="1"/>
          </p:cNvSpPr>
          <p:nvPr>
            <p:ph idx="1"/>
          </p:nvPr>
        </p:nvSpPr>
        <p:spPr>
          <a:xfrm>
            <a:off x="1154954" y="2603500"/>
            <a:ext cx="10229970" cy="3416300"/>
          </a:xfrm>
        </p:spPr>
        <p:txBody>
          <a:bodyPr>
            <a:normAutofit/>
          </a:bodyPr>
          <a:lstStyle/>
          <a:p>
            <a:pPr>
              <a:buFont typeface="+mj-lt"/>
              <a:buAutoNum type="arabicPeriod" startAt="3"/>
            </a:pPr>
            <a:r>
              <a:rPr lang="en-US" sz="2000" u="sng" dirty="0" smtClean="0"/>
              <a:t>Brand </a:t>
            </a:r>
            <a:r>
              <a:rPr lang="en-US" sz="2000" u="sng" dirty="0"/>
              <a:t>Credibility:</a:t>
            </a:r>
            <a:r>
              <a:rPr lang="en-US" sz="2000" dirty="0"/>
              <a:t> perceived expertise (innovative, market leader), trustworthiness (true in what the brand offers and are customer centric) and </a:t>
            </a:r>
            <a:r>
              <a:rPr lang="en-US" sz="2000" dirty="0" smtClean="0"/>
              <a:t>likability. </a:t>
            </a:r>
            <a:r>
              <a:rPr lang="en-US" sz="2000" b="1" dirty="0" smtClean="0"/>
              <a:t>EXAMPLES.</a:t>
            </a:r>
            <a:endParaRPr lang="en-US" sz="2000" dirty="0" smtClean="0"/>
          </a:p>
          <a:p>
            <a:pPr>
              <a:buFont typeface="+mj-lt"/>
              <a:buAutoNum type="arabicPeriod" startAt="3"/>
            </a:pPr>
            <a:r>
              <a:rPr lang="en-US" sz="2000" u="sng" dirty="0" smtClean="0"/>
              <a:t>Brand </a:t>
            </a:r>
            <a:r>
              <a:rPr lang="en-US" sz="2000" u="sng" dirty="0"/>
              <a:t>Consideration:</a:t>
            </a:r>
            <a:r>
              <a:rPr lang="en-US" sz="2000" dirty="0"/>
              <a:t> How strong and favorable brand associations are created for consumers to actually consider making a purchase. This theory is similar to purchase intention. </a:t>
            </a:r>
            <a:endParaRPr lang="en-US" sz="2000" dirty="0" smtClean="0"/>
          </a:p>
          <a:p>
            <a:pPr>
              <a:buFont typeface="+mj-lt"/>
              <a:buAutoNum type="arabicPeriod" startAt="3"/>
            </a:pPr>
            <a:r>
              <a:rPr lang="en-US" sz="2000" u="sng" dirty="0" smtClean="0"/>
              <a:t>Brand </a:t>
            </a:r>
            <a:r>
              <a:rPr lang="en-US" sz="2000" u="sng" dirty="0"/>
              <a:t>Superiority:</a:t>
            </a:r>
            <a:r>
              <a:rPr lang="en-US" sz="2000" dirty="0"/>
              <a:t> how unique and better the brand is compared to its competitors. </a:t>
            </a:r>
            <a:r>
              <a:rPr lang="en-US" sz="2000" dirty="0" smtClean="0"/>
              <a:t> </a:t>
            </a:r>
            <a:endParaRPr lang="en-US" sz="2000" dirty="0"/>
          </a:p>
          <a:p>
            <a:endParaRPr lang="en-US" sz="2000" dirty="0"/>
          </a:p>
        </p:txBody>
      </p:sp>
    </p:spTree>
    <p:extLst>
      <p:ext uri="{BB962C8B-B14F-4D97-AF65-F5344CB8AC3E}">
        <p14:creationId xmlns:p14="http://schemas.microsoft.com/office/powerpoint/2010/main" val="18152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1u88jj3r4db2x4txp44yqfj1.wpengine.netdna-cdn.com/wp-content/uploads/2012/01/ss-collaborative-consumption.jpg?w=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9509" y="2603500"/>
            <a:ext cx="3697294"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74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Feelings</a:t>
            </a:r>
            <a:endParaRPr lang="en-US" dirty="0"/>
          </a:p>
        </p:txBody>
      </p:sp>
      <p:sp>
        <p:nvSpPr>
          <p:cNvPr id="3" name="Content Placeholder 2"/>
          <p:cNvSpPr>
            <a:spLocks noGrp="1"/>
          </p:cNvSpPr>
          <p:nvPr>
            <p:ph idx="1"/>
          </p:nvPr>
        </p:nvSpPr>
        <p:spPr>
          <a:xfrm>
            <a:off x="1154954" y="2603500"/>
            <a:ext cx="10213631" cy="3416300"/>
          </a:xfrm>
        </p:spPr>
        <p:txBody>
          <a:bodyPr>
            <a:noAutofit/>
          </a:bodyPr>
          <a:lstStyle/>
          <a:p>
            <a:pPr marL="0" indent="0">
              <a:buNone/>
            </a:pPr>
            <a:r>
              <a:rPr lang="en-US" sz="2000" b="1" dirty="0" smtClean="0"/>
              <a:t>Brand Feelings</a:t>
            </a:r>
            <a:r>
              <a:rPr lang="en-US" sz="2000" dirty="0" smtClean="0"/>
              <a:t> are customer’s emotional responses and reactions to a brand.</a:t>
            </a:r>
          </a:p>
          <a:p>
            <a:pPr marL="0" indent="0">
              <a:buNone/>
            </a:pPr>
            <a:endParaRPr lang="en-US" sz="2000" dirty="0"/>
          </a:p>
          <a:p>
            <a:r>
              <a:rPr lang="en-US" sz="2000" dirty="0"/>
              <a:t>Fantasy Kingdom/Water Kingdom will give you a feeling of having </a:t>
            </a:r>
            <a:r>
              <a:rPr lang="en-US" sz="2000" u="sng" dirty="0"/>
              <a:t>fun</a:t>
            </a:r>
            <a:r>
              <a:rPr lang="en-US" sz="2000" dirty="0" smtClean="0"/>
              <a:t>.</a:t>
            </a:r>
            <a:endParaRPr lang="en-US" sz="2000" dirty="0"/>
          </a:p>
          <a:p>
            <a:r>
              <a:rPr lang="en-US" sz="2000" dirty="0"/>
              <a:t>Parachute will make you feel </a:t>
            </a:r>
            <a:r>
              <a:rPr lang="en-US" sz="2000" u="sng" dirty="0"/>
              <a:t>gorgeous</a:t>
            </a:r>
            <a:r>
              <a:rPr lang="en-US" sz="2000" dirty="0"/>
              <a:t> all the time. </a:t>
            </a:r>
          </a:p>
          <a:p>
            <a:r>
              <a:rPr lang="en-US" sz="2000" u="sng" dirty="0"/>
              <a:t>Peace of mind</a:t>
            </a:r>
            <a:r>
              <a:rPr lang="en-US" sz="2000" dirty="0"/>
              <a:t>/ </a:t>
            </a:r>
            <a:r>
              <a:rPr lang="en-US" sz="2000" u="sng" dirty="0"/>
              <a:t>secured delivery</a:t>
            </a:r>
            <a:r>
              <a:rPr lang="en-US" sz="2000" dirty="0"/>
              <a:t> of your package  (DHL</a:t>
            </a:r>
            <a:r>
              <a:rPr lang="en-US" sz="2000" dirty="0" smtClean="0"/>
              <a:t>).</a:t>
            </a:r>
            <a:endParaRPr lang="en-US" sz="2000" dirty="0"/>
          </a:p>
          <a:p>
            <a:r>
              <a:rPr lang="en-US" sz="2000" dirty="0"/>
              <a:t>Hallmark cards (a feeling of being </a:t>
            </a:r>
            <a:r>
              <a:rPr lang="en-US" sz="2000" u="sng" dirty="0"/>
              <a:t>sentimental</a:t>
            </a:r>
            <a:r>
              <a:rPr lang="en-US" sz="2000" dirty="0" smtClean="0"/>
              <a:t>).</a:t>
            </a:r>
            <a:endParaRPr lang="en-US" sz="2000" dirty="0"/>
          </a:p>
          <a:p>
            <a:r>
              <a:rPr lang="en-US" sz="2000" dirty="0"/>
              <a:t>Feeling of being </a:t>
            </a:r>
            <a:r>
              <a:rPr lang="en-US" sz="2000" u="sng" dirty="0"/>
              <a:t>Socially approved</a:t>
            </a:r>
            <a:r>
              <a:rPr lang="en-US" sz="2000" dirty="0"/>
              <a:t> (</a:t>
            </a:r>
            <a:r>
              <a:rPr lang="en-US" sz="2000" dirty="0" err="1"/>
              <a:t>Mercedez</a:t>
            </a:r>
            <a:r>
              <a:rPr lang="en-US" sz="2000" dirty="0" smtClean="0"/>
              <a:t>).</a:t>
            </a:r>
            <a:endParaRPr lang="en-US" sz="2000" dirty="0"/>
          </a:p>
          <a:p>
            <a:r>
              <a:rPr lang="en-US" sz="2000" dirty="0"/>
              <a:t>Insurance companies will give you a sense of </a:t>
            </a:r>
            <a:r>
              <a:rPr lang="en-US" sz="2000" u="sng" dirty="0"/>
              <a:t>security</a:t>
            </a:r>
            <a:r>
              <a:rPr lang="en-US" sz="2000" dirty="0"/>
              <a:t>.</a:t>
            </a:r>
          </a:p>
          <a:p>
            <a:endParaRPr lang="en-US" sz="2000" dirty="0"/>
          </a:p>
          <a:p>
            <a:endParaRPr lang="en-US" sz="2000" dirty="0"/>
          </a:p>
        </p:txBody>
      </p:sp>
    </p:spTree>
    <p:extLst>
      <p:ext uri="{BB962C8B-B14F-4D97-AF65-F5344CB8AC3E}">
        <p14:creationId xmlns:p14="http://schemas.microsoft.com/office/powerpoint/2010/main" val="4123984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Resonance</a:t>
            </a:r>
            <a:endParaRPr lang="en-US" dirty="0"/>
          </a:p>
        </p:txBody>
      </p:sp>
      <p:sp>
        <p:nvSpPr>
          <p:cNvPr id="3" name="Content Placeholder 2"/>
          <p:cNvSpPr>
            <a:spLocks noGrp="1"/>
          </p:cNvSpPr>
          <p:nvPr>
            <p:ph idx="1"/>
          </p:nvPr>
        </p:nvSpPr>
        <p:spPr>
          <a:xfrm>
            <a:off x="1154954" y="2603500"/>
            <a:ext cx="10307243" cy="3416300"/>
          </a:xfrm>
        </p:spPr>
        <p:txBody>
          <a:bodyPr>
            <a:normAutofit/>
          </a:bodyPr>
          <a:lstStyle/>
          <a:p>
            <a:pPr marL="0" indent="0">
              <a:buNone/>
            </a:pPr>
            <a:r>
              <a:rPr lang="en-US" sz="2000" b="1" dirty="0" smtClean="0"/>
              <a:t>“</a:t>
            </a:r>
            <a:r>
              <a:rPr lang="en-US" sz="2000" b="1" dirty="0"/>
              <a:t>If I love a brand, how </a:t>
            </a:r>
            <a:r>
              <a:rPr lang="en-US" sz="2000" b="1" dirty="0" smtClean="0"/>
              <a:t>much </a:t>
            </a:r>
            <a:r>
              <a:rPr lang="en-US" sz="2000" b="1" dirty="0"/>
              <a:t>am </a:t>
            </a:r>
            <a:r>
              <a:rPr lang="en-US" sz="2000" b="1" dirty="0" smtClean="0"/>
              <a:t>I ready </a:t>
            </a:r>
            <a:r>
              <a:rPr lang="en-US" sz="2000" b="1" dirty="0"/>
              <a:t>to do for it…” Brand Resonance describes exactly how intense (deep) and active is the consumer’s </a:t>
            </a:r>
            <a:r>
              <a:rPr lang="en-US" sz="2000" b="1" u="sng" dirty="0"/>
              <a:t>relationship</a:t>
            </a:r>
            <a:r>
              <a:rPr lang="en-US" sz="2000" b="1" dirty="0"/>
              <a:t> with the brand. </a:t>
            </a:r>
            <a:endParaRPr lang="en-US" sz="2000" dirty="0" smtClean="0"/>
          </a:p>
          <a:p>
            <a:pPr marL="0" indent="0">
              <a:buNone/>
            </a:pPr>
            <a:r>
              <a:rPr lang="en-US" sz="2000" u="sng" dirty="0" smtClean="0"/>
              <a:t>Brand </a:t>
            </a:r>
            <a:r>
              <a:rPr lang="en-US" sz="2000" u="sng" dirty="0"/>
              <a:t>Resonance has four dimensions:</a:t>
            </a:r>
          </a:p>
          <a:p>
            <a:r>
              <a:rPr lang="en-US" sz="2000" dirty="0" smtClean="0"/>
              <a:t>Behavioral </a:t>
            </a:r>
            <a:r>
              <a:rPr lang="en-US" sz="2000" dirty="0"/>
              <a:t>Loyalty</a:t>
            </a:r>
          </a:p>
          <a:p>
            <a:r>
              <a:rPr lang="en-US" sz="2000" dirty="0"/>
              <a:t>Attitudinal attachment</a:t>
            </a:r>
          </a:p>
          <a:p>
            <a:r>
              <a:rPr lang="en-US" sz="2000" dirty="0"/>
              <a:t>Sense of community</a:t>
            </a:r>
          </a:p>
          <a:p>
            <a:r>
              <a:rPr lang="en-US" sz="2000" dirty="0"/>
              <a:t>Active </a:t>
            </a:r>
            <a:r>
              <a:rPr lang="en-US" sz="2000" dirty="0" smtClean="0"/>
              <a:t>engagement</a:t>
            </a:r>
            <a:endParaRPr lang="en-US" sz="2000" dirty="0"/>
          </a:p>
        </p:txBody>
      </p:sp>
    </p:spTree>
    <p:extLst>
      <p:ext uri="{BB962C8B-B14F-4D97-AF65-F5344CB8AC3E}">
        <p14:creationId xmlns:p14="http://schemas.microsoft.com/office/powerpoint/2010/main" val="2455381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Resonance [continued]</a:t>
            </a:r>
          </a:p>
        </p:txBody>
      </p:sp>
      <p:sp>
        <p:nvSpPr>
          <p:cNvPr id="3" name="Content Placeholder 2"/>
          <p:cNvSpPr>
            <a:spLocks noGrp="1"/>
          </p:cNvSpPr>
          <p:nvPr>
            <p:ph idx="1"/>
          </p:nvPr>
        </p:nvSpPr>
        <p:spPr>
          <a:xfrm>
            <a:off x="1154954" y="2603500"/>
            <a:ext cx="10294364" cy="3416300"/>
          </a:xfrm>
        </p:spPr>
        <p:txBody>
          <a:bodyPr>
            <a:normAutofit/>
          </a:bodyPr>
          <a:lstStyle/>
          <a:p>
            <a:r>
              <a:rPr lang="en-US" sz="2000" b="1" dirty="0"/>
              <a:t>Behavioral Loyalty</a:t>
            </a:r>
            <a:r>
              <a:rPr lang="en-US" sz="2000" dirty="0"/>
              <a:t> is all about </a:t>
            </a:r>
            <a:r>
              <a:rPr lang="en-US" sz="2000" u="sng" dirty="0"/>
              <a:t>repeat purchases </a:t>
            </a:r>
            <a:r>
              <a:rPr lang="en-US" sz="2000" dirty="0"/>
              <a:t>and volume purchases of a specific branded product.</a:t>
            </a:r>
          </a:p>
          <a:p>
            <a:r>
              <a:rPr lang="en-US" sz="2000" dirty="0"/>
              <a:t>In other words, brands need to create behavioral loyal consumers who will generate the most revenue and profit. </a:t>
            </a:r>
          </a:p>
          <a:p>
            <a:pPr lvl="1"/>
            <a:r>
              <a:rPr lang="en-US" sz="2000" dirty="0"/>
              <a:t>Bangladeshi people mostly want to buy </a:t>
            </a:r>
            <a:r>
              <a:rPr lang="en-US" sz="2000" b="1" dirty="0"/>
              <a:t>Toyota</a:t>
            </a:r>
            <a:r>
              <a:rPr lang="en-US" sz="2000" dirty="0"/>
              <a:t> cars because of many factors – Imagine how much money will the company make from a single behaviorally loyal consumer if he/she buys at least 3 cars in their lifetime. </a:t>
            </a:r>
          </a:p>
          <a:p>
            <a:endParaRPr lang="en-US" sz="2000" dirty="0"/>
          </a:p>
          <a:p>
            <a:endParaRPr lang="en-US" sz="2000" dirty="0"/>
          </a:p>
          <a:p>
            <a:endParaRPr lang="en-US" sz="2000" dirty="0"/>
          </a:p>
        </p:txBody>
      </p:sp>
    </p:spTree>
    <p:extLst>
      <p:ext uri="{BB962C8B-B14F-4D97-AF65-F5344CB8AC3E}">
        <p14:creationId xmlns:p14="http://schemas.microsoft.com/office/powerpoint/2010/main" val="1386294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Resonance [continued]</a:t>
            </a:r>
            <a:endParaRPr lang="en-US" dirty="0"/>
          </a:p>
        </p:txBody>
      </p:sp>
      <p:sp>
        <p:nvSpPr>
          <p:cNvPr id="3" name="Content Placeholder 2"/>
          <p:cNvSpPr>
            <a:spLocks noGrp="1"/>
          </p:cNvSpPr>
          <p:nvPr>
            <p:ph idx="1"/>
          </p:nvPr>
        </p:nvSpPr>
        <p:spPr>
          <a:xfrm>
            <a:off x="1154954" y="2603500"/>
            <a:ext cx="10500234" cy="3416300"/>
          </a:xfrm>
        </p:spPr>
        <p:txBody>
          <a:bodyPr/>
          <a:lstStyle/>
          <a:p>
            <a:r>
              <a:rPr lang="en-US" b="1" dirty="0"/>
              <a:t>Attitudinal Attachment</a:t>
            </a:r>
            <a:r>
              <a:rPr lang="en-US" dirty="0"/>
              <a:t> is needed to create a strong personal attachment to the brand. Consumers need to “Love” the brand, it should be their “favorite possession”.  </a:t>
            </a:r>
          </a:p>
          <a:p>
            <a:pPr lvl="1"/>
            <a:r>
              <a:rPr lang="en-US" dirty="0"/>
              <a:t>Example: LV bags, Apple, </a:t>
            </a:r>
            <a:r>
              <a:rPr lang="en-US" dirty="0" err="1"/>
              <a:t>Loubs</a:t>
            </a:r>
            <a:r>
              <a:rPr lang="en-US" dirty="0"/>
              <a:t>.</a:t>
            </a:r>
          </a:p>
        </p:txBody>
      </p:sp>
      <p:pic>
        <p:nvPicPr>
          <p:cNvPr id="4" name="Picture 2" descr="C:\Users\Varqa\Desktop\MKT465\Louis-Vuitton-Speedy-Bandouliere.jpg"/>
          <p:cNvPicPr>
            <a:picLocks noChangeAspect="1" noChangeArrowheads="1"/>
          </p:cNvPicPr>
          <p:nvPr/>
        </p:nvPicPr>
        <p:blipFill>
          <a:blip r:embed="rId2" cstate="print"/>
          <a:srcRect/>
          <a:stretch>
            <a:fillRect/>
          </a:stretch>
        </p:blipFill>
        <p:spPr bwMode="auto">
          <a:xfrm>
            <a:off x="3579121" y="3742896"/>
            <a:ext cx="5335536" cy="3060511"/>
          </a:xfrm>
          <a:prstGeom prst="rect">
            <a:avLst/>
          </a:prstGeom>
          <a:noFill/>
        </p:spPr>
      </p:pic>
    </p:spTree>
    <p:extLst>
      <p:ext uri="{BB962C8B-B14F-4D97-AF65-F5344CB8AC3E}">
        <p14:creationId xmlns:p14="http://schemas.microsoft.com/office/powerpoint/2010/main" val="555040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Resonance [continued]</a:t>
            </a:r>
          </a:p>
        </p:txBody>
      </p:sp>
      <p:sp>
        <p:nvSpPr>
          <p:cNvPr id="3" name="Content Placeholder 2"/>
          <p:cNvSpPr>
            <a:spLocks noGrp="1"/>
          </p:cNvSpPr>
          <p:nvPr>
            <p:ph idx="1"/>
          </p:nvPr>
        </p:nvSpPr>
        <p:spPr>
          <a:xfrm>
            <a:off x="1154954" y="2603500"/>
            <a:ext cx="10255728" cy="3416300"/>
          </a:xfrm>
        </p:spPr>
        <p:txBody>
          <a:bodyPr>
            <a:normAutofit lnSpcReduction="10000"/>
          </a:bodyPr>
          <a:lstStyle/>
          <a:p>
            <a:pPr marL="0" indent="0">
              <a:buNone/>
            </a:pPr>
            <a:r>
              <a:rPr lang="en-US" sz="2000" b="1" dirty="0" smtClean="0"/>
              <a:t>Sense of Community:</a:t>
            </a:r>
            <a:r>
              <a:rPr lang="en-US" sz="2000" dirty="0" smtClean="0"/>
              <a:t> </a:t>
            </a:r>
            <a:r>
              <a:rPr lang="en-US" sz="2000" i="1" dirty="0"/>
              <a:t>“Sense of community is a feeling that members have of belonging, a feeling that members matter to one another and to the group, and a shared faith that members’ needs will be met through their </a:t>
            </a:r>
            <a:r>
              <a:rPr lang="en-US" sz="2000" i="1" dirty="0" smtClean="0"/>
              <a:t>commitment </a:t>
            </a:r>
            <a:r>
              <a:rPr lang="en-US" sz="2000" i="1" dirty="0"/>
              <a:t>to be </a:t>
            </a:r>
            <a:r>
              <a:rPr lang="en-US" sz="2000" i="1" dirty="0" smtClean="0"/>
              <a:t>together” </a:t>
            </a:r>
            <a:r>
              <a:rPr lang="en-US" sz="2000" i="1" dirty="0"/>
              <a:t>(McMillan, 1976</a:t>
            </a:r>
            <a:r>
              <a:rPr lang="en-US" sz="2000" i="1" dirty="0" smtClean="0"/>
              <a:t>). </a:t>
            </a:r>
          </a:p>
          <a:p>
            <a:r>
              <a:rPr lang="en-US" sz="2000" u="sng" dirty="0" smtClean="0"/>
              <a:t>Influenced by:</a:t>
            </a:r>
            <a:endParaRPr lang="en-US" sz="2000" i="1" u="sng" dirty="0" smtClean="0"/>
          </a:p>
          <a:p>
            <a:pPr>
              <a:buFont typeface="+mj-lt"/>
              <a:buAutoNum type="arabicPeriod"/>
            </a:pPr>
            <a:r>
              <a:rPr lang="en-US" sz="2000" dirty="0" smtClean="0"/>
              <a:t>Membership</a:t>
            </a:r>
          </a:p>
          <a:p>
            <a:pPr>
              <a:buFont typeface="+mj-lt"/>
              <a:buAutoNum type="arabicPeriod"/>
            </a:pPr>
            <a:r>
              <a:rPr lang="en-US" sz="2000" dirty="0" smtClean="0"/>
              <a:t>Influence</a:t>
            </a:r>
          </a:p>
          <a:p>
            <a:pPr>
              <a:buFont typeface="+mj-lt"/>
              <a:buAutoNum type="arabicPeriod"/>
            </a:pPr>
            <a:r>
              <a:rPr lang="en-US" sz="2000" dirty="0" smtClean="0"/>
              <a:t>Integration &amp; Fulfillment</a:t>
            </a:r>
          </a:p>
          <a:p>
            <a:pPr>
              <a:buFont typeface="+mj-lt"/>
              <a:buAutoNum type="arabicPeriod"/>
            </a:pPr>
            <a:r>
              <a:rPr lang="en-US" sz="2000" dirty="0" smtClean="0"/>
              <a:t>Shared Emotional Connection</a:t>
            </a:r>
            <a:endParaRPr lang="en-US" sz="2000" dirty="0"/>
          </a:p>
        </p:txBody>
      </p:sp>
    </p:spTree>
    <p:extLst>
      <p:ext uri="{BB962C8B-B14F-4D97-AF65-F5344CB8AC3E}">
        <p14:creationId xmlns:p14="http://schemas.microsoft.com/office/powerpoint/2010/main" val="3724829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Resonance [continued]</a:t>
            </a:r>
          </a:p>
        </p:txBody>
      </p:sp>
      <p:sp>
        <p:nvSpPr>
          <p:cNvPr id="3" name="Content Placeholder 2"/>
          <p:cNvSpPr>
            <a:spLocks noGrp="1"/>
          </p:cNvSpPr>
          <p:nvPr>
            <p:ph idx="1"/>
          </p:nvPr>
        </p:nvSpPr>
        <p:spPr/>
        <p:txBody>
          <a:bodyPr>
            <a:normAutofit/>
          </a:bodyPr>
          <a:lstStyle/>
          <a:p>
            <a:r>
              <a:rPr lang="en-US" sz="2000" b="1" dirty="0"/>
              <a:t>Active engagement</a:t>
            </a:r>
            <a:r>
              <a:rPr lang="en-US" sz="2000" dirty="0"/>
              <a:t> occurs when consumers </a:t>
            </a:r>
            <a:r>
              <a:rPr lang="en-US" sz="2000" u="sng" dirty="0"/>
              <a:t>invest additional time</a:t>
            </a:r>
            <a:r>
              <a:rPr lang="en-US" sz="2000" dirty="0"/>
              <a:t> and other </a:t>
            </a:r>
            <a:r>
              <a:rPr lang="en-US" sz="2000" u="sng" dirty="0"/>
              <a:t>resources</a:t>
            </a:r>
            <a:r>
              <a:rPr lang="en-US" sz="2000" dirty="0"/>
              <a:t> in the brand and become brand ambassadors and communicate about the brand to others and build stronger brand ties with others. </a:t>
            </a:r>
            <a:endParaRPr lang="en-US" sz="2000" dirty="0" smtClean="0"/>
          </a:p>
          <a:p>
            <a:endParaRPr lang="en-US" sz="2000" dirty="0"/>
          </a:p>
          <a:p>
            <a:pPr marL="0" indent="0">
              <a:buNone/>
            </a:pPr>
            <a:r>
              <a:rPr lang="en-US" sz="2000" b="1" u="sng" dirty="0" smtClean="0"/>
              <a:t>IN CONCLUSION</a:t>
            </a:r>
            <a:r>
              <a:rPr lang="en-US" sz="2000" b="1" dirty="0" smtClean="0"/>
              <a:t> Brand </a:t>
            </a:r>
            <a:r>
              <a:rPr lang="en-US" sz="2000" b="1" dirty="0"/>
              <a:t>Resonance needs intensity (attitudinal loyalty and sense of community) and activity (behavioral loyalty and active engagement).</a:t>
            </a:r>
          </a:p>
          <a:p>
            <a:endParaRPr lang="en-US" sz="2000" dirty="0"/>
          </a:p>
        </p:txBody>
      </p:sp>
    </p:spTree>
    <p:extLst>
      <p:ext uri="{BB962C8B-B14F-4D97-AF65-F5344CB8AC3E}">
        <p14:creationId xmlns:p14="http://schemas.microsoft.com/office/powerpoint/2010/main" val="1268548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right </a:t>
            </a:r>
            <a:r>
              <a:rPr lang="en-US" dirty="0" smtClean="0"/>
              <a:t>Relationship </a:t>
            </a:r>
            <a:r>
              <a:rPr lang="en-US" dirty="0"/>
              <a:t>with the right </a:t>
            </a:r>
            <a:r>
              <a:rPr lang="en-US" dirty="0" smtClean="0"/>
              <a:t>Customer</a:t>
            </a:r>
            <a:endParaRPr lang="en-US" dirty="0"/>
          </a:p>
        </p:txBody>
      </p:sp>
      <p:pic>
        <p:nvPicPr>
          <p:cNvPr id="4" name="Picture 2" descr="C:\Users\Varqa\Desktop\MKT202\Print Adverts\a3763656.jpg"/>
          <p:cNvPicPr>
            <a:picLocks noGrp="1" noChangeAspect="1" noChangeArrowheads="1"/>
          </p:cNvPicPr>
          <p:nvPr>
            <p:ph idx="1"/>
          </p:nvPr>
        </p:nvPicPr>
        <p:blipFill>
          <a:blip r:embed="rId2" cstate="print"/>
          <a:srcRect/>
          <a:stretch>
            <a:fillRect/>
          </a:stretch>
        </p:blipFill>
        <p:spPr bwMode="auto">
          <a:xfrm>
            <a:off x="3002511" y="2455565"/>
            <a:ext cx="6237027" cy="3982482"/>
          </a:xfrm>
          <a:prstGeom prst="rect">
            <a:avLst/>
          </a:prstGeom>
          <a:noFill/>
        </p:spPr>
      </p:pic>
    </p:spTree>
    <p:extLst>
      <p:ext uri="{BB962C8B-B14F-4D97-AF65-F5344CB8AC3E}">
        <p14:creationId xmlns:p14="http://schemas.microsoft.com/office/powerpoint/2010/main" val="140475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right </a:t>
            </a:r>
            <a:r>
              <a:rPr lang="en-US" dirty="0" smtClean="0"/>
              <a:t>Relationship </a:t>
            </a:r>
            <a:r>
              <a:rPr lang="en-US" dirty="0"/>
              <a:t>with the right </a:t>
            </a:r>
            <a:r>
              <a:rPr lang="en-US" dirty="0" smtClean="0"/>
              <a:t>Customer</a:t>
            </a:r>
            <a:endParaRPr lang="en-US" dirty="0"/>
          </a:p>
        </p:txBody>
      </p:sp>
      <p:sp>
        <p:nvSpPr>
          <p:cNvPr id="3" name="Content Placeholder 2"/>
          <p:cNvSpPr>
            <a:spLocks noGrp="1"/>
          </p:cNvSpPr>
          <p:nvPr>
            <p:ph idx="1"/>
          </p:nvPr>
        </p:nvSpPr>
        <p:spPr>
          <a:xfrm>
            <a:off x="1154954" y="2603500"/>
            <a:ext cx="10268222" cy="3688118"/>
          </a:xfrm>
        </p:spPr>
        <p:txBody>
          <a:bodyPr>
            <a:noAutofit/>
          </a:bodyPr>
          <a:lstStyle/>
          <a:p>
            <a:r>
              <a:rPr lang="en-US" sz="2000" b="1" dirty="0"/>
              <a:t>Butterflies:</a:t>
            </a:r>
            <a:r>
              <a:rPr lang="en-US" sz="2000" dirty="0"/>
              <a:t> Good fit between company’s offering and customer’s needs; high profit potential. However, they tend to only be behaviorally loyal. E.g. Buy 1 Spring Air Freshener and get 1 </a:t>
            </a:r>
            <a:r>
              <a:rPr lang="en-US" sz="2000" dirty="0" err="1"/>
              <a:t>Meril</a:t>
            </a:r>
            <a:r>
              <a:rPr lang="en-US" sz="2000" dirty="0"/>
              <a:t> Splash </a:t>
            </a:r>
            <a:r>
              <a:rPr lang="en-US" sz="2000" dirty="0" err="1"/>
              <a:t>Xtra</a:t>
            </a:r>
            <a:r>
              <a:rPr lang="en-US" sz="2000" dirty="0"/>
              <a:t> Fresh soap free</a:t>
            </a:r>
            <a:r>
              <a:rPr lang="en-US" sz="2000" dirty="0" smtClean="0"/>
              <a:t>.</a:t>
            </a:r>
            <a:endParaRPr lang="en-US" sz="2000" dirty="0"/>
          </a:p>
          <a:p>
            <a:r>
              <a:rPr lang="en-US" sz="2000" b="1" dirty="0"/>
              <a:t>True friends:</a:t>
            </a:r>
            <a:r>
              <a:rPr lang="en-US" sz="2000" dirty="0"/>
              <a:t> Good fit between company’s offering and customer’s needs; highest profit potential. They are both attitudinally and behaviorally loyal. Company should invest in them the most</a:t>
            </a:r>
            <a:r>
              <a:rPr lang="en-US" sz="2000" dirty="0" smtClean="0"/>
              <a:t>. </a:t>
            </a:r>
            <a:endParaRPr lang="en-US" sz="2000" dirty="0"/>
          </a:p>
          <a:p>
            <a:r>
              <a:rPr lang="en-US" sz="2000" b="1" dirty="0"/>
              <a:t>Strangers:</a:t>
            </a:r>
            <a:r>
              <a:rPr lang="en-US" sz="2000" dirty="0">
                <a:solidFill>
                  <a:srgbClr val="FF0000"/>
                </a:solidFill>
              </a:rPr>
              <a:t> </a:t>
            </a:r>
            <a:r>
              <a:rPr lang="en-US" sz="2000" dirty="0"/>
              <a:t>Little fit between company’s offerings and customer’s needs; lowest profit potential. Simple rule: Don’t invest anything in them</a:t>
            </a:r>
            <a:r>
              <a:rPr lang="en-US" sz="2000" dirty="0" smtClean="0"/>
              <a:t>.</a:t>
            </a:r>
            <a:endParaRPr lang="en-US" sz="2000" dirty="0"/>
          </a:p>
          <a:p>
            <a:r>
              <a:rPr lang="en-US" sz="2000" b="1" dirty="0"/>
              <a:t>Barnacles:</a:t>
            </a:r>
            <a:r>
              <a:rPr lang="en-US" sz="2000" dirty="0"/>
              <a:t> Limited fit between company’s offerings and customer’s needs; low profit potential. If they cannot be made profitable they should be removed from the system</a:t>
            </a:r>
            <a:r>
              <a:rPr lang="en-US" sz="2000" dirty="0" smtClean="0"/>
              <a:t>. E.g. Zara on Boxing Day. </a:t>
            </a:r>
            <a:endParaRPr lang="en-US" sz="2000" dirty="0"/>
          </a:p>
          <a:p>
            <a:endParaRPr lang="en-US" sz="2000" dirty="0"/>
          </a:p>
        </p:txBody>
      </p:sp>
    </p:spTree>
    <p:extLst>
      <p:ext uri="{BB962C8B-B14F-4D97-AF65-F5344CB8AC3E}">
        <p14:creationId xmlns:p14="http://schemas.microsoft.com/office/powerpoint/2010/main" val="561991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1026" name="Picture 2" descr="http://cdn.meme.am/instances/584855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0682" y="2300064"/>
            <a:ext cx="3357348" cy="454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7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360 Degree Branding</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360 degree branding signifies the notion of surrounding the customer or prospect with a brand’s messages.</a:t>
            </a:r>
          </a:p>
          <a:p>
            <a:r>
              <a:rPr lang="en-US" sz="2000" dirty="0"/>
              <a:t>It is a phrase that suggests that a brand’s </a:t>
            </a:r>
            <a:r>
              <a:rPr lang="en-US" sz="2000" u="sng" dirty="0"/>
              <a:t>touch points</a:t>
            </a:r>
            <a:r>
              <a:rPr lang="en-US" sz="2000" dirty="0"/>
              <a:t> should be everywhere the target audience is. </a:t>
            </a:r>
          </a:p>
          <a:p>
            <a:pPr marL="0" indent="0">
              <a:buNone/>
            </a:pPr>
            <a:endParaRPr lang="en-US" sz="2000" dirty="0" smtClean="0"/>
          </a:p>
          <a:p>
            <a:pPr marL="0" indent="0">
              <a:buNone/>
            </a:pPr>
            <a:r>
              <a:rPr lang="en-US" sz="2000" dirty="0" smtClean="0"/>
              <a:t>“</a:t>
            </a:r>
            <a:r>
              <a:rPr lang="en-US" sz="2000" dirty="0"/>
              <a:t>we want to be everywhere that makes sense for our customer. We go to the places they are”- Ford’s marketing manager. </a:t>
            </a:r>
          </a:p>
          <a:p>
            <a:endParaRPr lang="en-US" sz="2000" dirty="0"/>
          </a:p>
          <a:p>
            <a:endParaRPr lang="en-US" sz="2000" dirty="0"/>
          </a:p>
          <a:p>
            <a:endParaRPr lang="en-US" sz="2000" dirty="0"/>
          </a:p>
        </p:txBody>
      </p:sp>
    </p:spTree>
    <p:extLst>
      <p:ext uri="{BB962C8B-B14F-4D97-AF65-F5344CB8AC3E}">
        <p14:creationId xmlns:p14="http://schemas.microsoft.com/office/powerpoint/2010/main" val="3204224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360 Degree Branding</a:t>
            </a:r>
            <a:endParaRPr lang="en-US" dirty="0"/>
          </a:p>
        </p:txBody>
      </p:sp>
      <p:sp>
        <p:nvSpPr>
          <p:cNvPr id="3" name="Content Placeholder 2"/>
          <p:cNvSpPr>
            <a:spLocks noGrp="1"/>
          </p:cNvSpPr>
          <p:nvPr>
            <p:ph idx="1"/>
          </p:nvPr>
        </p:nvSpPr>
        <p:spPr/>
        <p:txBody>
          <a:bodyPr>
            <a:normAutofit/>
          </a:bodyPr>
          <a:lstStyle/>
          <a:p>
            <a:r>
              <a:rPr lang="en-US" sz="2000" b="1" dirty="0"/>
              <a:t>touch point</a:t>
            </a:r>
            <a:r>
              <a:rPr lang="en-US" sz="2000" dirty="0"/>
              <a:t> refers to any message medium capable of reaching target customers and presenting the brand in a favorable light. </a:t>
            </a:r>
          </a:p>
          <a:p>
            <a:r>
              <a:rPr lang="en-US" sz="2000" dirty="0"/>
              <a:t>Before the touch point was </a:t>
            </a:r>
            <a:r>
              <a:rPr lang="en-US" sz="2000" b="1" dirty="0"/>
              <a:t>ATL</a:t>
            </a:r>
            <a:r>
              <a:rPr lang="en-US" sz="2000" dirty="0"/>
              <a:t> (above the line communication) oriented. However, now companies have shifted towards a </a:t>
            </a:r>
            <a:r>
              <a:rPr lang="en-US" sz="2000" b="1" dirty="0"/>
              <a:t>BTL</a:t>
            </a:r>
            <a:r>
              <a:rPr lang="en-US" sz="2000" dirty="0"/>
              <a:t> (below the line) approach to effectively communicate a brand’s message to their target consumers.</a:t>
            </a:r>
          </a:p>
          <a:p>
            <a:endParaRPr lang="en-US" sz="2000" dirty="0"/>
          </a:p>
        </p:txBody>
      </p:sp>
    </p:spTree>
    <p:extLst>
      <p:ext uri="{BB962C8B-B14F-4D97-AF65-F5344CB8AC3E}">
        <p14:creationId xmlns:p14="http://schemas.microsoft.com/office/powerpoint/2010/main" val="324905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zz f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513" y="1916384"/>
            <a:ext cx="3810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zz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80" y="301782"/>
            <a:ext cx="3056035" cy="30560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uzz f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513" y="3749487"/>
            <a:ext cx="2327276" cy="2327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uzz f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522" y="3749487"/>
            <a:ext cx="4557220" cy="28022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uzz f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588" y="98040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 &amp; BTL</a:t>
            </a:r>
            <a:endParaRPr lang="en-US" dirty="0"/>
          </a:p>
        </p:txBody>
      </p:sp>
      <p:sp>
        <p:nvSpPr>
          <p:cNvPr id="3" name="Content Placeholder 2"/>
          <p:cNvSpPr>
            <a:spLocks noGrp="1"/>
          </p:cNvSpPr>
          <p:nvPr>
            <p:ph idx="1"/>
          </p:nvPr>
        </p:nvSpPr>
        <p:spPr/>
        <p:txBody>
          <a:bodyPr/>
          <a:lstStyle/>
          <a:p>
            <a:pPr marL="0" indent="0">
              <a:buNone/>
            </a:pPr>
            <a:r>
              <a:rPr lang="en-US" b="1" dirty="0"/>
              <a:t>Above the line (ATL)</a:t>
            </a:r>
            <a:r>
              <a:rPr lang="en-US" dirty="0"/>
              <a:t> communication uses </a:t>
            </a:r>
            <a:r>
              <a:rPr lang="en-US" dirty="0" smtClean="0"/>
              <a:t>traditional </a:t>
            </a:r>
            <a:r>
              <a:rPr lang="en-US" dirty="0"/>
              <a:t>mass media as a medium to promote brands and reach out to target consumers.</a:t>
            </a:r>
          </a:p>
          <a:p>
            <a:pPr marL="457200" lvl="1" indent="0">
              <a:buNone/>
            </a:pPr>
            <a:r>
              <a:rPr lang="en-US" dirty="0"/>
              <a:t>ATL technique majorly employs TV and radio advertising, print advertising and internet banner ads.</a:t>
            </a:r>
          </a:p>
          <a:p>
            <a:endParaRPr lang="en-US" dirty="0" smtClean="0"/>
          </a:p>
          <a:p>
            <a:r>
              <a:rPr lang="en-US" dirty="0" smtClean="0"/>
              <a:t>ATL </a:t>
            </a:r>
            <a:r>
              <a:rPr lang="en-US" dirty="0"/>
              <a:t>communication presents the message to the target consumers AND ALSO consumers who DO NOT belong to the brand’s target group. </a:t>
            </a:r>
            <a:endParaRPr lang="en-US" dirty="0" smtClean="0"/>
          </a:p>
          <a:p>
            <a:pPr marL="0" indent="0">
              <a:buNone/>
            </a:pPr>
            <a:r>
              <a:rPr lang="en-US" dirty="0" smtClean="0"/>
              <a:t>Hence</a:t>
            </a:r>
            <a:r>
              <a:rPr lang="en-US" dirty="0"/>
              <a:t>, don’t you think a lot of money is being wasted? Because you are spending money to talk to consumers who are NOT YOUR target consumers.</a:t>
            </a:r>
          </a:p>
        </p:txBody>
      </p:sp>
    </p:spTree>
    <p:extLst>
      <p:ext uri="{BB962C8B-B14F-4D97-AF65-F5344CB8AC3E}">
        <p14:creationId xmlns:p14="http://schemas.microsoft.com/office/powerpoint/2010/main" val="3590560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 &amp; BTL</a:t>
            </a:r>
            <a:endParaRPr lang="en-US" dirty="0"/>
          </a:p>
        </p:txBody>
      </p:sp>
      <p:sp>
        <p:nvSpPr>
          <p:cNvPr id="3" name="Content Placeholder 2"/>
          <p:cNvSpPr>
            <a:spLocks noGrp="1"/>
          </p:cNvSpPr>
          <p:nvPr>
            <p:ph idx="1"/>
          </p:nvPr>
        </p:nvSpPr>
        <p:spPr/>
        <p:txBody>
          <a:bodyPr/>
          <a:lstStyle/>
          <a:p>
            <a:pPr marL="0" indent="0">
              <a:buNone/>
            </a:pPr>
            <a:r>
              <a:rPr lang="en-US" b="1" dirty="0"/>
              <a:t>Below the line (BTL)</a:t>
            </a:r>
            <a:r>
              <a:rPr lang="en-US" dirty="0"/>
              <a:t> communication techniques are devised to reach consumers directly through alternative forms of marketing other than traditional advertising channels used in ATL. </a:t>
            </a:r>
            <a:endParaRPr lang="en-US" dirty="0" smtClean="0"/>
          </a:p>
          <a:p>
            <a:pPr marL="400050" lvl="1" indent="0">
              <a:buNone/>
            </a:pPr>
            <a:r>
              <a:rPr lang="en-US" dirty="0" smtClean="0"/>
              <a:t>Example: </a:t>
            </a:r>
            <a:r>
              <a:rPr lang="en-US" dirty="0"/>
              <a:t>direct marketing, personal selling, public relations and other unique ways like the what Lifebuoy did in India</a:t>
            </a:r>
            <a:r>
              <a:rPr lang="en-US" dirty="0" smtClean="0"/>
              <a:t>. </a:t>
            </a:r>
            <a:r>
              <a:rPr lang="en-US" b="1" dirty="0" smtClean="0">
                <a:solidFill>
                  <a:schemeClr val="accent6">
                    <a:lumMod val="50000"/>
                  </a:schemeClr>
                </a:solidFill>
              </a:rPr>
              <a:t>[Roti Ad] </a:t>
            </a:r>
            <a:endParaRPr lang="en-US" b="1" dirty="0">
              <a:solidFill>
                <a:schemeClr val="accent6">
                  <a:lumMod val="50000"/>
                </a:schemeClr>
              </a:solidFill>
            </a:endParaRPr>
          </a:p>
          <a:p>
            <a:r>
              <a:rPr lang="en-US" dirty="0"/>
              <a:t>BTL communication ONLY reaches the target consumers of the brand which is why its IMPACT is stronger.  That’s the beauty of it. You are spending money to talk to consumers (communicate) who are YOUR target consumers ONLY.</a:t>
            </a:r>
          </a:p>
        </p:txBody>
      </p:sp>
    </p:spTree>
    <p:extLst>
      <p:ext uri="{BB962C8B-B14F-4D97-AF65-F5344CB8AC3E}">
        <p14:creationId xmlns:p14="http://schemas.microsoft.com/office/powerpoint/2010/main" val="1409717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2529</TotalTime>
  <Words>1980</Words>
  <Application>Microsoft Office PowerPoint</Application>
  <PresentationFormat>Widescreen</PresentationFormat>
  <Paragraphs>175</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Century Gothic</vt:lpstr>
      <vt:lpstr>Wingdings 3</vt:lpstr>
      <vt:lpstr>Ion Boardroom</vt:lpstr>
      <vt:lpstr>CUSTOMER BASED BRAND EQUITY</vt:lpstr>
      <vt:lpstr>Collaborative Consumption</vt:lpstr>
      <vt:lpstr>Significance of Collaborative Consumption in EARNING MONEY</vt:lpstr>
      <vt:lpstr>PowerPoint Presentation</vt:lpstr>
      <vt:lpstr>360 Degree Branding</vt:lpstr>
      <vt:lpstr>360 Degree Branding</vt:lpstr>
      <vt:lpstr>PowerPoint Presentation</vt:lpstr>
      <vt:lpstr>ATL &amp; BTL</vt:lpstr>
      <vt:lpstr>ATL &amp; BTL</vt:lpstr>
      <vt:lpstr>What is Customer Based Brand Equity?</vt:lpstr>
      <vt:lpstr>Customer Based Brand Equity [continued]</vt:lpstr>
      <vt:lpstr>PowerPoint Presentation</vt:lpstr>
      <vt:lpstr>PowerPoint Presentation</vt:lpstr>
      <vt:lpstr>Brand Knowledge</vt:lpstr>
      <vt:lpstr>Possible Associations of the brand “Apple”</vt:lpstr>
      <vt:lpstr>Possible Associations of the brand “Fair &amp; Handsome”</vt:lpstr>
      <vt:lpstr>4 Steps in Building a Strong Brand</vt:lpstr>
      <vt:lpstr>The CBBE Model</vt:lpstr>
      <vt:lpstr>Brand Salience</vt:lpstr>
      <vt:lpstr>Brand Salience</vt:lpstr>
      <vt:lpstr>Understanding depth and breadth of brand awareness</vt:lpstr>
      <vt:lpstr>Strategic implications of brand salience</vt:lpstr>
      <vt:lpstr>Strategic implications of brand salience</vt:lpstr>
      <vt:lpstr>Strategic implications of brand salience</vt:lpstr>
      <vt:lpstr>Strategic implications of brand salience</vt:lpstr>
      <vt:lpstr>Understanding the Brand Salience of Nando’s?</vt:lpstr>
      <vt:lpstr>Brand Performance</vt:lpstr>
      <vt:lpstr>Brand Imagery</vt:lpstr>
      <vt:lpstr>PowerPoint Presentation</vt:lpstr>
      <vt:lpstr>PowerPoint Presentation</vt:lpstr>
      <vt:lpstr>PowerPoint Presentation</vt:lpstr>
      <vt:lpstr>Emotional Branding through Brand Imagery</vt:lpstr>
      <vt:lpstr>Brand Personality Framework</vt:lpstr>
      <vt:lpstr>Brand Heritage: WALKER</vt:lpstr>
      <vt:lpstr>Brand Heritage: CHEVROLET</vt:lpstr>
      <vt:lpstr>User Profile: BLACKBERRY</vt:lpstr>
      <vt:lpstr>User Profile: KEVIN HART &amp; NIKE</vt:lpstr>
      <vt:lpstr>Brand Judgments</vt:lpstr>
      <vt:lpstr>Brand Judgments [continued]</vt:lpstr>
      <vt:lpstr>Brand Feelings</vt:lpstr>
      <vt:lpstr>Brand Resonance</vt:lpstr>
      <vt:lpstr>Brand Resonance [continued]</vt:lpstr>
      <vt:lpstr>Brand Resonance [continued]</vt:lpstr>
      <vt:lpstr>Brand Resonance [continued]</vt:lpstr>
      <vt:lpstr>Brand Resonance [continued]</vt:lpstr>
      <vt:lpstr>Building the right Relationship with the right Customer</vt:lpstr>
      <vt:lpstr>Building the right Relationship with the right Customer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BASED BRAND EQUITY</dc:title>
  <dc:creator>Faiz Hossain</dc:creator>
  <cp:lastModifiedBy>Faiz</cp:lastModifiedBy>
  <cp:revision>39</cp:revision>
  <dcterms:created xsi:type="dcterms:W3CDTF">2016-01-18T04:38:21Z</dcterms:created>
  <dcterms:modified xsi:type="dcterms:W3CDTF">2017-10-16T08:19:19Z</dcterms:modified>
</cp:coreProperties>
</file>