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6" r:id="rId37"/>
    <p:sldId id="297" r:id="rId38"/>
    <p:sldId id="299" r:id="rId39"/>
    <p:sldId id="29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03-Feb-16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03-Feb-16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03-Feb-16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03-Feb-16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03-Feb-16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03-Feb-16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03-Feb-16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03-Feb-16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03-Feb-16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03-Feb-16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03-Feb-16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03-Feb-16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03-Feb-16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03-Feb-16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03-Feb-16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03-Feb-16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03-Feb-16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03-Feb-16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BRAND POSITIONING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6701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Segmentation [cont.]</a:t>
            </a:r>
          </a:p>
        </p:txBody>
      </p:sp>
      <p:sp>
        <p:nvSpPr>
          <p:cNvPr id="3" name="Content Placeholder 2"/>
          <p:cNvSpPr>
            <a:spLocks noGrp="1"/>
          </p:cNvSpPr>
          <p:nvPr>
            <p:ph idx="1"/>
          </p:nvPr>
        </p:nvSpPr>
        <p:spPr/>
        <p:txBody>
          <a:bodyPr>
            <a:noAutofit/>
          </a:bodyPr>
          <a:lstStyle/>
          <a:p>
            <a:r>
              <a:rPr lang="en-US" sz="2000" b="1" dirty="0"/>
              <a:t>Behavioral segmentation</a:t>
            </a:r>
            <a:r>
              <a:rPr lang="en-US" sz="2000" dirty="0"/>
              <a:t> divides consumers into groups according to the following characteristics:</a:t>
            </a:r>
          </a:p>
          <a:p>
            <a:pPr lvl="1"/>
            <a:r>
              <a:rPr lang="en-US" dirty="0"/>
              <a:t>User status: non-users, ex-users, potential users, first time users, regular users. Blood bank (regular donors, first-time donors, ex donors), non branded oral care product users (potential).</a:t>
            </a:r>
          </a:p>
          <a:p>
            <a:pPr lvl="1"/>
            <a:r>
              <a:rPr lang="en-US" dirty="0"/>
              <a:t>Usage Rate: light user, medium user, heavy user. Industrial marketers refer to the </a:t>
            </a:r>
            <a:r>
              <a:rPr lang="en-US" b="1" dirty="0"/>
              <a:t>80-20 rule</a:t>
            </a:r>
            <a:r>
              <a:rPr lang="en-US" dirty="0"/>
              <a:t>, meaning 20% of their buyers account for 80% of their sales volume. </a:t>
            </a:r>
          </a:p>
          <a:p>
            <a:pPr lvl="1"/>
            <a:r>
              <a:rPr lang="en-US" dirty="0"/>
              <a:t>Loyalty status: low, high (example Apple diehards). How likely are they to switch brands? Will </a:t>
            </a:r>
            <a:r>
              <a:rPr lang="en-US" dirty="0" err="1"/>
              <a:t>Pepsodent</a:t>
            </a:r>
            <a:r>
              <a:rPr lang="en-US" dirty="0"/>
              <a:t> toothpaste users shift to Magic toothpaste if launched? </a:t>
            </a:r>
          </a:p>
          <a:p>
            <a:pPr lvl="1"/>
            <a:r>
              <a:rPr lang="en-US" dirty="0"/>
              <a:t>Buyer involvement: High (special effort), low (minimum effort</a:t>
            </a:r>
            <a:r>
              <a:rPr lang="en-US" dirty="0" smtClean="0"/>
              <a:t>).</a:t>
            </a:r>
            <a:r>
              <a:rPr lang="en-US" sz="2000" dirty="0" smtClean="0"/>
              <a:t> </a:t>
            </a:r>
            <a:endParaRPr lang="en-US" sz="2000" dirty="0"/>
          </a:p>
          <a:p>
            <a:endParaRPr lang="en-US" sz="2000" dirty="0"/>
          </a:p>
        </p:txBody>
      </p:sp>
    </p:spTree>
    <p:extLst>
      <p:ext uri="{BB962C8B-B14F-4D97-AF65-F5344CB8AC3E}">
        <p14:creationId xmlns:p14="http://schemas.microsoft.com/office/powerpoint/2010/main" val="375777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Segmentation [cont.]</a:t>
            </a:r>
          </a:p>
        </p:txBody>
      </p:sp>
      <p:sp>
        <p:nvSpPr>
          <p:cNvPr id="3" name="Content Placeholder 2"/>
          <p:cNvSpPr>
            <a:spLocks noGrp="1"/>
          </p:cNvSpPr>
          <p:nvPr>
            <p:ph idx="1"/>
          </p:nvPr>
        </p:nvSpPr>
        <p:spPr>
          <a:xfrm>
            <a:off x="1154954" y="2603500"/>
            <a:ext cx="10152697" cy="3416300"/>
          </a:xfrm>
        </p:spPr>
        <p:txBody>
          <a:bodyPr>
            <a:normAutofit/>
          </a:bodyPr>
          <a:lstStyle/>
          <a:p>
            <a:r>
              <a:rPr lang="en-US" sz="2000" b="1" dirty="0"/>
              <a:t>Benefit segmentation:</a:t>
            </a:r>
            <a:r>
              <a:rPr lang="en-US" sz="2000" dirty="0"/>
              <a:t> In purchasing products, consumers are generally trying to satisfy specific needs. Hence, they are looking for products which provide specific benefits that satisfies these needs. The grouping of consumers on the basis of the benefits they are looking for in a product is known as benefit segmentation.    </a:t>
            </a:r>
          </a:p>
          <a:p>
            <a:pPr lvl="1"/>
            <a:r>
              <a:rPr lang="en-US" dirty="0"/>
              <a:t>Example: The sensitive segment (</a:t>
            </a:r>
            <a:r>
              <a:rPr lang="en-US" dirty="0" err="1"/>
              <a:t>medi</a:t>
            </a:r>
            <a:r>
              <a:rPr lang="en-US" dirty="0"/>
              <a:t> plus, </a:t>
            </a:r>
            <a:r>
              <a:rPr lang="en-US" dirty="0" err="1"/>
              <a:t>sensodyne</a:t>
            </a:r>
            <a:r>
              <a:rPr lang="en-US" dirty="0"/>
              <a:t>), the healthy segment (</a:t>
            </a:r>
            <a:r>
              <a:rPr lang="en-US" dirty="0" err="1"/>
              <a:t>pepsodent</a:t>
            </a:r>
            <a:r>
              <a:rPr lang="en-US" dirty="0"/>
              <a:t>, white plus, </a:t>
            </a:r>
            <a:r>
              <a:rPr lang="en-US" dirty="0" err="1"/>
              <a:t>colgate</a:t>
            </a:r>
            <a:r>
              <a:rPr lang="en-US" dirty="0"/>
              <a:t>), the fresheners (close up, </a:t>
            </a:r>
            <a:r>
              <a:rPr lang="en-US" dirty="0" err="1"/>
              <a:t>freshgel</a:t>
            </a:r>
            <a:r>
              <a:rPr lang="en-US" dirty="0"/>
              <a:t>), the economic (Magic, </a:t>
            </a:r>
            <a:r>
              <a:rPr lang="en-US" dirty="0" err="1"/>
              <a:t>pepsodent</a:t>
            </a:r>
            <a:r>
              <a:rPr lang="en-US" dirty="0"/>
              <a:t>), the whitening (</a:t>
            </a:r>
            <a:r>
              <a:rPr lang="en-US" dirty="0" err="1"/>
              <a:t>pepsodent</a:t>
            </a:r>
            <a:r>
              <a:rPr lang="en-US" dirty="0"/>
              <a:t> whitening, </a:t>
            </a:r>
            <a:r>
              <a:rPr lang="en-US" dirty="0" err="1"/>
              <a:t>medi</a:t>
            </a:r>
            <a:r>
              <a:rPr lang="en-US" dirty="0"/>
              <a:t> plus whitening, toothpastes which removes cigarette marks etc.)</a:t>
            </a:r>
          </a:p>
          <a:p>
            <a:endParaRPr lang="en-US" sz="2000" dirty="0"/>
          </a:p>
          <a:p>
            <a:endParaRPr lang="en-US" sz="2000" dirty="0"/>
          </a:p>
        </p:txBody>
      </p:sp>
    </p:spTree>
    <p:extLst>
      <p:ext uri="{BB962C8B-B14F-4D97-AF65-F5344CB8AC3E}">
        <p14:creationId xmlns:p14="http://schemas.microsoft.com/office/powerpoint/2010/main" val="145809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Marketing</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Target Marketing </a:t>
            </a:r>
            <a:r>
              <a:rPr lang="en-US" sz="2000" dirty="0"/>
              <a:t>signifies the process of choosing which consumers a business wants to serve. The market targeting process involves two steps:</a:t>
            </a:r>
          </a:p>
          <a:p>
            <a:r>
              <a:rPr lang="en-US" sz="2000" u="sng" dirty="0"/>
              <a:t>Determining how many segments to enter</a:t>
            </a:r>
          </a:p>
          <a:p>
            <a:r>
              <a:rPr lang="en-US" sz="2000" u="sng" dirty="0"/>
              <a:t>Determining which segments offer the most </a:t>
            </a:r>
            <a:r>
              <a:rPr lang="en-US" sz="2000" u="sng" dirty="0" smtClean="0"/>
              <a:t>potential</a:t>
            </a:r>
            <a:endParaRPr lang="en-US" sz="2000" dirty="0"/>
          </a:p>
          <a:p>
            <a:endParaRPr lang="en-US" sz="2000" dirty="0"/>
          </a:p>
        </p:txBody>
      </p:sp>
    </p:spTree>
    <p:extLst>
      <p:ext uri="{BB962C8B-B14F-4D97-AF65-F5344CB8AC3E}">
        <p14:creationId xmlns:p14="http://schemas.microsoft.com/office/powerpoint/2010/main" val="249744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Marketing [cont.]</a:t>
            </a:r>
            <a:endParaRPr lang="en-US" dirty="0"/>
          </a:p>
        </p:txBody>
      </p:sp>
      <p:sp>
        <p:nvSpPr>
          <p:cNvPr id="3" name="Content Placeholder 2"/>
          <p:cNvSpPr>
            <a:spLocks noGrp="1"/>
          </p:cNvSpPr>
          <p:nvPr>
            <p:ph idx="1"/>
          </p:nvPr>
        </p:nvSpPr>
        <p:spPr>
          <a:xfrm>
            <a:off x="1154954" y="2603499"/>
            <a:ext cx="10384516" cy="4106393"/>
          </a:xfrm>
        </p:spPr>
        <p:txBody>
          <a:bodyPr>
            <a:normAutofit fontScale="92500" lnSpcReduction="20000"/>
          </a:bodyPr>
          <a:lstStyle/>
          <a:p>
            <a:pPr marL="0" indent="0" algn="ctr">
              <a:buNone/>
            </a:pPr>
            <a:r>
              <a:rPr lang="en-US" sz="2000" b="1" u="sng" dirty="0" smtClean="0"/>
              <a:t>Determining how many Segments to enter</a:t>
            </a:r>
          </a:p>
          <a:p>
            <a:r>
              <a:rPr lang="en-US" sz="2000" b="1" dirty="0"/>
              <a:t>Undifferentiated marketing:</a:t>
            </a:r>
            <a:r>
              <a:rPr lang="en-US" sz="2000" dirty="0"/>
              <a:t> involves ignoring segment differences and offering just one product or service to the entire market. In such cases, a marketer designs one marketing mix for the whole market. This strategy helps to keep the cost down through economies of scale. Example: Lux beauty soap. </a:t>
            </a:r>
          </a:p>
          <a:p>
            <a:r>
              <a:rPr lang="en-US" sz="2000" b="1" dirty="0"/>
              <a:t>Differentiated marketing:</a:t>
            </a:r>
            <a:r>
              <a:rPr lang="en-US" sz="2000" dirty="0"/>
              <a:t> involves marketing in a number of segments and developing separate marketing program for each.  However, this increases the cost for the company. </a:t>
            </a:r>
            <a:endParaRPr lang="en-US" sz="2000" dirty="0" smtClean="0"/>
          </a:p>
          <a:p>
            <a:pPr lvl="1"/>
            <a:r>
              <a:rPr lang="en-US" dirty="0" smtClean="0"/>
              <a:t>Example</a:t>
            </a:r>
            <a:r>
              <a:rPr lang="en-US" dirty="0"/>
              <a:t>: </a:t>
            </a:r>
            <a:r>
              <a:rPr lang="en-US" dirty="0" err="1"/>
              <a:t>Pepsodent</a:t>
            </a:r>
            <a:r>
              <a:rPr lang="en-US" dirty="0"/>
              <a:t> toothpaste, Shakti </a:t>
            </a:r>
            <a:r>
              <a:rPr lang="en-US" dirty="0" err="1"/>
              <a:t>Doi</a:t>
            </a:r>
            <a:r>
              <a:rPr lang="en-US" dirty="0"/>
              <a:t>.  </a:t>
            </a:r>
          </a:p>
          <a:p>
            <a:r>
              <a:rPr lang="en-US" sz="2000" b="1" dirty="0"/>
              <a:t>Concentrated marketing:</a:t>
            </a:r>
            <a:r>
              <a:rPr lang="en-US" sz="2000" dirty="0"/>
              <a:t> involves firms selecting one segment and attempting to capture a large share of this market by utilizing one marketing mix. Usually we see firms with limited resources pursue this strategy, however larger firms are now capitalizing on this strategy as well. </a:t>
            </a:r>
            <a:endParaRPr lang="en-US" sz="2000" dirty="0" smtClean="0"/>
          </a:p>
          <a:p>
            <a:pPr lvl="1"/>
            <a:r>
              <a:rPr lang="en-US" dirty="0" smtClean="0"/>
              <a:t>Example</a:t>
            </a:r>
            <a:r>
              <a:rPr lang="en-US" dirty="0"/>
              <a:t>: </a:t>
            </a:r>
            <a:r>
              <a:rPr lang="en-US" dirty="0" err="1" smtClean="0"/>
              <a:t>Sensodyne</a:t>
            </a:r>
            <a:r>
              <a:rPr lang="en-US" dirty="0"/>
              <a:t>. Premium brands and luxury brands pursue this strategy as well as they target affluent consumers only.   </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08598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LUX (Mass Marketing)</a:t>
            </a:r>
            <a:endParaRPr lang="en-US" dirty="0"/>
          </a:p>
        </p:txBody>
      </p:sp>
      <p:pic>
        <p:nvPicPr>
          <p:cNvPr id="4" name="Content Placeholder 3" descr="C:\Users\HP\Downloads\lux 50 years.jpg"/>
          <p:cNvPicPr>
            <a:picLocks noGrp="1" noChangeAspect="1" noChangeArrowheads="1"/>
          </p:cNvPicPr>
          <p:nvPr>
            <p:ph idx="1"/>
          </p:nvPr>
        </p:nvPicPr>
        <p:blipFill>
          <a:blip r:embed="rId2" cstate="print"/>
          <a:srcRect/>
          <a:stretch>
            <a:fillRect/>
          </a:stretch>
        </p:blipFill>
        <p:spPr bwMode="auto">
          <a:xfrm>
            <a:off x="3928059" y="1798358"/>
            <a:ext cx="4082602" cy="5020450"/>
          </a:xfrm>
          <a:prstGeom prst="rect">
            <a:avLst/>
          </a:prstGeom>
          <a:noFill/>
        </p:spPr>
      </p:pic>
    </p:spTree>
    <p:extLst>
      <p:ext uri="{BB962C8B-B14F-4D97-AF65-F5344CB8AC3E}">
        <p14:creationId xmlns:p14="http://schemas.microsoft.com/office/powerpoint/2010/main" val="684717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SHAKTI DOI (Differentiated Marketing)</a:t>
            </a:r>
            <a:endParaRPr lang="en-US" dirty="0"/>
          </a:p>
        </p:txBody>
      </p:sp>
      <p:pic>
        <p:nvPicPr>
          <p:cNvPr id="4" name="Picture 2" descr="C:\Users\HP\Downloads\shakti doi.jpg"/>
          <p:cNvPicPr>
            <a:picLocks noGrp="1" noChangeAspect="1" noChangeArrowheads="1"/>
          </p:cNvPicPr>
          <p:nvPr>
            <p:ph idx="1"/>
          </p:nvPr>
        </p:nvPicPr>
        <p:blipFill>
          <a:blip r:embed="rId2" cstate="print"/>
          <a:srcRect/>
          <a:stretch>
            <a:fillRect/>
          </a:stretch>
        </p:blipFill>
        <p:spPr bwMode="auto">
          <a:xfrm>
            <a:off x="2459865" y="2282626"/>
            <a:ext cx="6851560" cy="4472546"/>
          </a:xfrm>
          <a:prstGeom prst="rect">
            <a:avLst/>
          </a:prstGeom>
          <a:noFill/>
        </p:spPr>
      </p:pic>
    </p:spTree>
    <p:extLst>
      <p:ext uri="{BB962C8B-B14F-4D97-AF65-F5344CB8AC3E}">
        <p14:creationId xmlns:p14="http://schemas.microsoft.com/office/powerpoint/2010/main" val="3304837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Marketing [cont.]</a:t>
            </a:r>
            <a:endParaRPr lang="en-US" dirty="0"/>
          </a:p>
        </p:txBody>
      </p:sp>
      <p:sp>
        <p:nvSpPr>
          <p:cNvPr id="3" name="Content Placeholder 2"/>
          <p:cNvSpPr>
            <a:spLocks noGrp="1"/>
          </p:cNvSpPr>
          <p:nvPr>
            <p:ph idx="1"/>
          </p:nvPr>
        </p:nvSpPr>
        <p:spPr>
          <a:xfrm>
            <a:off x="1154954" y="2603500"/>
            <a:ext cx="10320122" cy="3707148"/>
          </a:xfrm>
        </p:spPr>
        <p:txBody>
          <a:bodyPr>
            <a:normAutofit lnSpcReduction="10000"/>
          </a:bodyPr>
          <a:lstStyle/>
          <a:p>
            <a:pPr marL="0" indent="0" algn="ctr">
              <a:buNone/>
            </a:pPr>
            <a:r>
              <a:rPr lang="en-US" b="1" u="sng" dirty="0" smtClean="0"/>
              <a:t>Determining </a:t>
            </a:r>
            <a:r>
              <a:rPr lang="en-US" b="1" u="sng" dirty="0"/>
              <a:t>Which Segments Offer The Most </a:t>
            </a:r>
            <a:r>
              <a:rPr lang="en-US" b="1" u="sng" dirty="0" smtClean="0"/>
              <a:t>Potential</a:t>
            </a:r>
          </a:p>
          <a:p>
            <a:pPr marL="0" indent="0">
              <a:buNone/>
            </a:pPr>
            <a:r>
              <a:rPr lang="en-US" dirty="0"/>
              <a:t>In order to determine which segments offer the most potential, the firm must examine:</a:t>
            </a:r>
          </a:p>
          <a:p>
            <a:pPr>
              <a:buFont typeface="+mj-lt"/>
              <a:buAutoNum type="arabicPeriod"/>
            </a:pPr>
            <a:r>
              <a:rPr lang="en-US" b="1" dirty="0"/>
              <a:t>The sales potential of the segment:</a:t>
            </a:r>
            <a:r>
              <a:rPr lang="en-US" dirty="0"/>
              <a:t> Signifies how many potential consumers exist in the segment and how much is the market worth in terms of value. </a:t>
            </a:r>
          </a:p>
          <a:p>
            <a:pPr>
              <a:buFont typeface="+mj-lt"/>
              <a:buAutoNum type="arabicPeriod"/>
            </a:pPr>
            <a:r>
              <a:rPr lang="en-US" b="1" dirty="0"/>
              <a:t>The opportunities of growth of the market:</a:t>
            </a:r>
            <a:r>
              <a:rPr lang="en-US" dirty="0"/>
              <a:t> signifies the growth rate of the market which has an impact on attractiveness of the market.  </a:t>
            </a:r>
          </a:p>
          <a:p>
            <a:pPr>
              <a:buFont typeface="+mj-lt"/>
              <a:buAutoNum type="arabicPeriod"/>
            </a:pPr>
            <a:r>
              <a:rPr lang="en-US" b="1" dirty="0"/>
              <a:t>The competition in the market:</a:t>
            </a:r>
            <a:r>
              <a:rPr lang="en-US" dirty="0"/>
              <a:t> are there strong multinational and local companies already competing in the market? Competition in the marketplace has an impact on market attractiveness.  </a:t>
            </a:r>
          </a:p>
          <a:p>
            <a:pPr>
              <a:buFont typeface="+mj-lt"/>
              <a:buAutoNum type="arabicPeriod"/>
            </a:pPr>
            <a:r>
              <a:rPr lang="en-US" b="1" dirty="0"/>
              <a:t>Company’s own resources:</a:t>
            </a:r>
            <a:r>
              <a:rPr lang="en-US" dirty="0"/>
              <a:t> the internal strengths and weaknesses should be analyzed as to whether the company can actually deliver superior value to the customers.</a:t>
            </a:r>
          </a:p>
          <a:p>
            <a:pPr marL="0" indent="0">
              <a:buNone/>
            </a:pPr>
            <a:endParaRPr lang="en-US" dirty="0"/>
          </a:p>
        </p:txBody>
      </p:sp>
    </p:spTree>
    <p:extLst>
      <p:ext uri="{BB962C8B-B14F-4D97-AF65-F5344CB8AC3E}">
        <p14:creationId xmlns:p14="http://schemas.microsoft.com/office/powerpoint/2010/main" val="1172279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en-US" dirty="0"/>
          </a:p>
        </p:txBody>
      </p:sp>
      <p:sp>
        <p:nvSpPr>
          <p:cNvPr id="3" name="Content Placeholder 2"/>
          <p:cNvSpPr>
            <a:spLocks noGrp="1"/>
          </p:cNvSpPr>
          <p:nvPr>
            <p:ph idx="1"/>
          </p:nvPr>
        </p:nvSpPr>
        <p:spPr>
          <a:xfrm>
            <a:off x="1154954" y="2603500"/>
            <a:ext cx="10436032" cy="3416300"/>
          </a:xfrm>
        </p:spPr>
        <p:txBody>
          <a:bodyPr/>
          <a:lstStyle/>
          <a:p>
            <a:pPr marL="0" indent="0">
              <a:buNone/>
            </a:pPr>
            <a:r>
              <a:rPr lang="en-US" b="1" dirty="0"/>
              <a:t>Positioning occurs in the customer mindset. In other words, a company, via communication, positions the superior benefit of a brand in the customer mindset. </a:t>
            </a:r>
          </a:p>
          <a:p>
            <a:endParaRPr lang="en-US" b="1" dirty="0"/>
          </a:p>
        </p:txBody>
      </p:sp>
      <p:pic>
        <p:nvPicPr>
          <p:cNvPr id="4" name="Picture 2" descr="C:\Users\varqa\Desktop\Untitled.jpg"/>
          <p:cNvPicPr>
            <a:picLocks noChangeAspect="1" noChangeArrowheads="1"/>
          </p:cNvPicPr>
          <p:nvPr/>
        </p:nvPicPr>
        <p:blipFill>
          <a:blip r:embed="rId2" cstate="print"/>
          <a:srcRect/>
          <a:stretch>
            <a:fillRect/>
          </a:stretch>
        </p:blipFill>
        <p:spPr bwMode="auto">
          <a:xfrm>
            <a:off x="3554568" y="3186929"/>
            <a:ext cx="5111571" cy="3461520"/>
          </a:xfrm>
          <a:prstGeom prst="rect">
            <a:avLst/>
          </a:prstGeom>
          <a:noFill/>
        </p:spPr>
      </p:pic>
    </p:spTree>
    <p:extLst>
      <p:ext uri="{BB962C8B-B14F-4D97-AF65-F5344CB8AC3E}">
        <p14:creationId xmlns:p14="http://schemas.microsoft.com/office/powerpoint/2010/main" val="3613162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P\Downloads\hd30318.jpg"/>
          <p:cNvPicPr>
            <a:picLocks noChangeAspect="1" noChangeArrowheads="1"/>
          </p:cNvPicPr>
          <p:nvPr/>
        </p:nvPicPr>
        <p:blipFill>
          <a:blip r:embed="rId2" cstate="print"/>
          <a:srcRect/>
          <a:stretch>
            <a:fillRect/>
          </a:stretch>
        </p:blipFill>
        <p:spPr bwMode="auto">
          <a:xfrm>
            <a:off x="3426951" y="0"/>
            <a:ext cx="5250655" cy="6858000"/>
          </a:xfrm>
          <a:prstGeom prst="rect">
            <a:avLst/>
          </a:prstGeom>
          <a:noFill/>
        </p:spPr>
      </p:pic>
    </p:spTree>
    <p:extLst>
      <p:ext uri="{BB962C8B-B14F-4D97-AF65-F5344CB8AC3E}">
        <p14:creationId xmlns:p14="http://schemas.microsoft.com/office/powerpoint/2010/main" val="2358542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North South University\MKT465\Print Adverts\bata 2.jpg"/>
          <p:cNvPicPr>
            <a:picLocks noChangeAspect="1" noChangeArrowheads="1"/>
          </p:cNvPicPr>
          <p:nvPr/>
        </p:nvPicPr>
        <p:blipFill>
          <a:blip r:embed="rId2" cstate="print"/>
          <a:srcRect/>
          <a:stretch>
            <a:fillRect/>
          </a:stretch>
        </p:blipFill>
        <p:spPr bwMode="auto">
          <a:xfrm>
            <a:off x="3503051" y="147637"/>
            <a:ext cx="5273298" cy="6557963"/>
          </a:xfrm>
          <a:prstGeom prst="rect">
            <a:avLst/>
          </a:prstGeom>
          <a:noFill/>
        </p:spPr>
      </p:pic>
    </p:spTree>
    <p:extLst>
      <p:ext uri="{BB962C8B-B14F-4D97-AF65-F5344CB8AC3E}">
        <p14:creationId xmlns:p14="http://schemas.microsoft.com/office/powerpoint/2010/main" val="250589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STP Analysis</a:t>
            </a:r>
            <a:endParaRPr lang="en-US" dirty="0"/>
          </a:p>
        </p:txBody>
      </p:sp>
      <p:pic>
        <p:nvPicPr>
          <p:cNvPr id="5" name="Content Placeholder 4"/>
          <p:cNvPicPr>
            <a:picLocks noGrp="1" noChangeAspect="1"/>
          </p:cNvPicPr>
          <p:nvPr>
            <p:ph idx="1"/>
          </p:nvPr>
        </p:nvPicPr>
        <p:blipFill>
          <a:blip r:embed="rId2"/>
          <a:stretch>
            <a:fillRect/>
          </a:stretch>
        </p:blipFill>
        <p:spPr>
          <a:xfrm>
            <a:off x="2448715" y="2603500"/>
            <a:ext cx="6238883" cy="3416300"/>
          </a:xfrm>
          <a:prstGeom prst="rect">
            <a:avLst/>
          </a:prstGeom>
        </p:spPr>
      </p:pic>
    </p:spTree>
    <p:extLst>
      <p:ext uri="{BB962C8B-B14F-4D97-AF65-F5344CB8AC3E}">
        <p14:creationId xmlns:p14="http://schemas.microsoft.com/office/powerpoint/2010/main" val="918633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North South University\MKT465\Print Adverts\Spring (2014).jpg"/>
          <p:cNvPicPr>
            <a:picLocks noChangeAspect="1" noChangeArrowheads="1"/>
          </p:cNvPicPr>
          <p:nvPr/>
        </p:nvPicPr>
        <p:blipFill>
          <a:blip r:embed="rId2" cstate="print"/>
          <a:srcRect/>
          <a:stretch>
            <a:fillRect/>
          </a:stretch>
        </p:blipFill>
        <p:spPr bwMode="auto">
          <a:xfrm>
            <a:off x="1433065" y="50800"/>
            <a:ext cx="8955087" cy="6754813"/>
          </a:xfrm>
          <a:prstGeom prst="rect">
            <a:avLst/>
          </a:prstGeom>
          <a:noFill/>
        </p:spPr>
      </p:pic>
    </p:spTree>
    <p:extLst>
      <p:ext uri="{BB962C8B-B14F-4D97-AF65-F5344CB8AC3E}">
        <p14:creationId xmlns:p14="http://schemas.microsoft.com/office/powerpoint/2010/main" val="3500004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North South University\MKT465\Print Adverts\the axe effect.jpg"/>
          <p:cNvPicPr>
            <a:picLocks noChangeAspect="1" noChangeArrowheads="1"/>
          </p:cNvPicPr>
          <p:nvPr/>
        </p:nvPicPr>
        <p:blipFill>
          <a:blip r:embed="rId2" cstate="print"/>
          <a:srcRect/>
          <a:stretch>
            <a:fillRect/>
          </a:stretch>
        </p:blipFill>
        <p:spPr bwMode="auto">
          <a:xfrm>
            <a:off x="991683" y="0"/>
            <a:ext cx="9361401" cy="6705600"/>
          </a:xfrm>
          <a:prstGeom prst="rect">
            <a:avLst/>
          </a:prstGeom>
          <a:noFill/>
        </p:spPr>
      </p:pic>
    </p:spTree>
    <p:extLst>
      <p:ext uri="{BB962C8B-B14F-4D97-AF65-F5344CB8AC3E}">
        <p14:creationId xmlns:p14="http://schemas.microsoft.com/office/powerpoint/2010/main" val="3638371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Strategies by David </a:t>
            </a:r>
            <a:r>
              <a:rPr lang="en-US" dirty="0" err="1"/>
              <a:t>Aaker</a:t>
            </a:r>
            <a:r>
              <a:rPr lang="en-US" dirty="0"/>
              <a:t> and Gary </a:t>
            </a:r>
            <a:r>
              <a:rPr lang="en-US" dirty="0" err="1"/>
              <a:t>Shansby</a:t>
            </a:r>
            <a:endParaRPr lang="en-US" dirty="0"/>
          </a:p>
        </p:txBody>
      </p:sp>
      <p:sp>
        <p:nvSpPr>
          <p:cNvPr id="3" name="Content Placeholder 2"/>
          <p:cNvSpPr>
            <a:spLocks noGrp="1"/>
          </p:cNvSpPr>
          <p:nvPr>
            <p:ph idx="1"/>
          </p:nvPr>
        </p:nvSpPr>
        <p:spPr>
          <a:xfrm>
            <a:off x="1154954" y="2603500"/>
            <a:ext cx="10294364" cy="3951846"/>
          </a:xfrm>
        </p:spPr>
        <p:txBody>
          <a:bodyPr>
            <a:normAutofit/>
          </a:bodyPr>
          <a:lstStyle/>
          <a:p>
            <a:pPr>
              <a:buFont typeface="+mj-lt"/>
              <a:buAutoNum type="arabicPeriod"/>
            </a:pPr>
            <a:r>
              <a:rPr lang="en-US" sz="2000" b="1" dirty="0"/>
              <a:t>Positioning by product attributes:</a:t>
            </a:r>
            <a:r>
              <a:rPr lang="en-US" sz="2000" dirty="0"/>
              <a:t> signifies providing a unique feature to the consumers which the competitors currently do not possess. </a:t>
            </a:r>
            <a:endParaRPr lang="en-US" sz="2000" dirty="0" smtClean="0"/>
          </a:p>
          <a:p>
            <a:pPr lvl="1"/>
            <a:r>
              <a:rPr lang="en-US" dirty="0" smtClean="0"/>
              <a:t>Example</a:t>
            </a:r>
            <a:r>
              <a:rPr lang="en-US" dirty="0"/>
              <a:t>: Dove Soap, </a:t>
            </a:r>
            <a:r>
              <a:rPr lang="en-US" dirty="0" err="1" smtClean="0"/>
              <a:t>Iphone</a:t>
            </a:r>
            <a:r>
              <a:rPr lang="en-US" dirty="0" smtClean="0"/>
              <a:t> </a:t>
            </a:r>
            <a:r>
              <a:rPr lang="en-US" dirty="0" err="1"/>
              <a:t>Siri</a:t>
            </a:r>
            <a:r>
              <a:rPr lang="en-US" dirty="0"/>
              <a:t>.  </a:t>
            </a:r>
            <a:endParaRPr lang="en-US" dirty="0" smtClean="0"/>
          </a:p>
          <a:p>
            <a:pPr>
              <a:buFont typeface="+mj-lt"/>
              <a:buAutoNum type="arabicPeriod"/>
            </a:pPr>
            <a:r>
              <a:rPr lang="en-US" sz="2000" b="1" dirty="0" smtClean="0"/>
              <a:t>Positioning </a:t>
            </a:r>
            <a:r>
              <a:rPr lang="en-US" sz="2000" b="1" dirty="0"/>
              <a:t>by benefits:</a:t>
            </a:r>
            <a:r>
              <a:rPr lang="en-US" sz="2000" dirty="0"/>
              <a:t> focuses on the functional benefits that a product offers. </a:t>
            </a:r>
            <a:endParaRPr lang="en-US" sz="2000" dirty="0" smtClean="0"/>
          </a:p>
          <a:p>
            <a:pPr lvl="1"/>
            <a:r>
              <a:rPr lang="en-US" dirty="0" smtClean="0"/>
              <a:t>Example</a:t>
            </a:r>
            <a:r>
              <a:rPr lang="en-US" dirty="0"/>
              <a:t>: Colgate protects the teeth from cavities; Bata provides durable footwear; </a:t>
            </a:r>
            <a:r>
              <a:rPr lang="en-US" dirty="0" err="1"/>
              <a:t>Lifewater</a:t>
            </a:r>
            <a:r>
              <a:rPr lang="en-US" dirty="0"/>
              <a:t> is a vitamin rich </a:t>
            </a:r>
            <a:r>
              <a:rPr lang="en-US" dirty="0" smtClean="0"/>
              <a:t>water.</a:t>
            </a:r>
          </a:p>
          <a:p>
            <a:pPr>
              <a:buFont typeface="+mj-lt"/>
              <a:buAutoNum type="arabicPeriod"/>
            </a:pPr>
            <a:r>
              <a:rPr lang="en-US" sz="2000" b="1" dirty="0" smtClean="0"/>
              <a:t>Positioning </a:t>
            </a:r>
            <a:r>
              <a:rPr lang="en-US" sz="2000" b="1" dirty="0"/>
              <a:t>by price:</a:t>
            </a:r>
            <a:r>
              <a:rPr lang="en-US" sz="2000" dirty="0"/>
              <a:t> the benefit that the brand provides to the consumers is low price. </a:t>
            </a:r>
            <a:endParaRPr lang="en-US" sz="2000" dirty="0" smtClean="0"/>
          </a:p>
          <a:p>
            <a:pPr lvl="1"/>
            <a:r>
              <a:rPr lang="en-US" dirty="0" smtClean="0"/>
              <a:t>Example</a:t>
            </a:r>
            <a:r>
              <a:rPr lang="en-US" dirty="0"/>
              <a:t>: Walmart. </a:t>
            </a:r>
          </a:p>
        </p:txBody>
      </p:sp>
    </p:spTree>
    <p:extLst>
      <p:ext uri="{BB962C8B-B14F-4D97-AF65-F5344CB8AC3E}">
        <p14:creationId xmlns:p14="http://schemas.microsoft.com/office/powerpoint/2010/main" val="429845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Strategies by David </a:t>
            </a:r>
            <a:r>
              <a:rPr lang="en-US" dirty="0" err="1"/>
              <a:t>Aaker</a:t>
            </a:r>
            <a:r>
              <a:rPr lang="en-US" dirty="0"/>
              <a:t> and Gary </a:t>
            </a:r>
            <a:r>
              <a:rPr lang="en-US" dirty="0" err="1"/>
              <a:t>Shansby</a:t>
            </a:r>
            <a:endParaRPr lang="en-US" dirty="0"/>
          </a:p>
        </p:txBody>
      </p:sp>
      <p:sp>
        <p:nvSpPr>
          <p:cNvPr id="3" name="Content Placeholder 2"/>
          <p:cNvSpPr>
            <a:spLocks noGrp="1"/>
          </p:cNvSpPr>
          <p:nvPr>
            <p:ph idx="1"/>
          </p:nvPr>
        </p:nvSpPr>
        <p:spPr>
          <a:xfrm>
            <a:off x="1154954" y="2603500"/>
            <a:ext cx="10294364" cy="3951846"/>
          </a:xfrm>
        </p:spPr>
        <p:txBody>
          <a:bodyPr>
            <a:normAutofit/>
          </a:bodyPr>
          <a:lstStyle/>
          <a:p>
            <a:pPr>
              <a:buFont typeface="+mj-lt"/>
              <a:buAutoNum type="arabicPeriod" startAt="4"/>
            </a:pPr>
            <a:r>
              <a:rPr lang="en-US" sz="2000" b="1" dirty="0"/>
              <a:t>Positioning by quality:</a:t>
            </a:r>
            <a:r>
              <a:rPr lang="en-US" sz="2000" dirty="0"/>
              <a:t> reflect the image of a high quality brand where price is considered secondary.</a:t>
            </a:r>
          </a:p>
          <a:p>
            <a:pPr lvl="1"/>
            <a:r>
              <a:rPr lang="en-US" dirty="0"/>
              <a:t>Example Rolex watches, and Lexus cars. </a:t>
            </a:r>
          </a:p>
          <a:p>
            <a:pPr>
              <a:buFont typeface="+mj-lt"/>
              <a:buAutoNum type="arabicPeriod" startAt="4"/>
            </a:pPr>
            <a:r>
              <a:rPr lang="en-US" sz="2000" b="1" dirty="0"/>
              <a:t>Positioning by emotional benefits:</a:t>
            </a:r>
            <a:r>
              <a:rPr lang="en-US" sz="2000" dirty="0"/>
              <a:t> The intangible benefits a brand provides to its consumers if they possess a brand. </a:t>
            </a:r>
          </a:p>
          <a:p>
            <a:pPr lvl="1"/>
            <a:r>
              <a:rPr lang="en-US" dirty="0"/>
              <a:t>Example: Channel No. 5 (classy). </a:t>
            </a:r>
          </a:p>
          <a:p>
            <a:pPr>
              <a:buFont typeface="+mj-lt"/>
              <a:buAutoNum type="arabicPeriod" startAt="4"/>
            </a:pPr>
            <a:r>
              <a:rPr lang="en-US" sz="2000" b="1" dirty="0"/>
              <a:t>Positioning by product user:</a:t>
            </a:r>
            <a:r>
              <a:rPr lang="en-US" sz="2000" dirty="0"/>
              <a:t> by associating a brand with a particular user or group of users. </a:t>
            </a:r>
          </a:p>
          <a:p>
            <a:pPr lvl="1"/>
            <a:r>
              <a:rPr lang="en-US" dirty="0"/>
              <a:t>Example: Airtel positions itself by the user group of students; Blackberry positions itself by the user group of corporate executives. </a:t>
            </a:r>
          </a:p>
        </p:txBody>
      </p:sp>
    </p:spTree>
    <p:extLst>
      <p:ext uri="{BB962C8B-B14F-4D97-AF65-F5344CB8AC3E}">
        <p14:creationId xmlns:p14="http://schemas.microsoft.com/office/powerpoint/2010/main" val="3714149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ownloads\sony-w-walkman-water-bottle.jpg"/>
          <p:cNvPicPr>
            <a:picLocks noChangeAspect="1" noChangeArrowheads="1"/>
          </p:cNvPicPr>
          <p:nvPr/>
        </p:nvPicPr>
        <p:blipFill>
          <a:blip r:embed="rId2" cstate="print"/>
          <a:srcRect/>
          <a:stretch>
            <a:fillRect/>
          </a:stretch>
        </p:blipFill>
        <p:spPr bwMode="auto">
          <a:xfrm>
            <a:off x="2017153" y="895350"/>
            <a:ext cx="8029575" cy="5353050"/>
          </a:xfrm>
          <a:prstGeom prst="rect">
            <a:avLst/>
          </a:prstGeom>
          <a:noFill/>
        </p:spPr>
      </p:pic>
    </p:spTree>
    <p:extLst>
      <p:ext uri="{BB962C8B-B14F-4D97-AF65-F5344CB8AC3E}">
        <p14:creationId xmlns:p14="http://schemas.microsoft.com/office/powerpoint/2010/main" val="1120206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ownloads\images.jpg"/>
          <p:cNvPicPr>
            <a:picLocks noChangeAspect="1" noChangeArrowheads="1"/>
          </p:cNvPicPr>
          <p:nvPr/>
        </p:nvPicPr>
        <p:blipFill>
          <a:blip r:embed="rId2" cstate="print"/>
          <a:srcRect/>
          <a:stretch>
            <a:fillRect/>
          </a:stretch>
        </p:blipFill>
        <p:spPr bwMode="auto">
          <a:xfrm>
            <a:off x="1259982" y="838200"/>
            <a:ext cx="8817785" cy="4100672"/>
          </a:xfrm>
          <a:prstGeom prst="rect">
            <a:avLst/>
          </a:prstGeom>
          <a:noFill/>
        </p:spPr>
      </p:pic>
    </p:spTree>
    <p:extLst>
      <p:ext uri="{BB962C8B-B14F-4D97-AF65-F5344CB8AC3E}">
        <p14:creationId xmlns:p14="http://schemas.microsoft.com/office/powerpoint/2010/main" val="2142960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Strategies by David </a:t>
            </a:r>
            <a:r>
              <a:rPr lang="en-US" dirty="0" err="1"/>
              <a:t>Aaker</a:t>
            </a:r>
            <a:r>
              <a:rPr lang="en-US" dirty="0"/>
              <a:t> and Gary </a:t>
            </a:r>
            <a:r>
              <a:rPr lang="en-US" dirty="0" err="1"/>
              <a:t>Shansby</a:t>
            </a:r>
            <a:endParaRPr lang="en-US" dirty="0"/>
          </a:p>
        </p:txBody>
      </p:sp>
      <p:sp>
        <p:nvSpPr>
          <p:cNvPr id="3" name="Content Placeholder 2"/>
          <p:cNvSpPr>
            <a:spLocks noGrp="1"/>
          </p:cNvSpPr>
          <p:nvPr>
            <p:ph idx="1"/>
          </p:nvPr>
        </p:nvSpPr>
        <p:spPr>
          <a:xfrm>
            <a:off x="1154954" y="2603499"/>
            <a:ext cx="10281485" cy="4054877"/>
          </a:xfrm>
        </p:spPr>
        <p:txBody>
          <a:bodyPr>
            <a:normAutofit lnSpcReduction="10000"/>
          </a:bodyPr>
          <a:lstStyle/>
          <a:p>
            <a:pPr>
              <a:buFont typeface="+mj-lt"/>
              <a:buAutoNum type="arabicPeriod" startAt="7"/>
            </a:pPr>
            <a:r>
              <a:rPr lang="en-US" b="1" dirty="0" smtClean="0"/>
              <a:t>Positioning </a:t>
            </a:r>
            <a:r>
              <a:rPr lang="en-US" b="1" dirty="0"/>
              <a:t>by product class</a:t>
            </a:r>
            <a:r>
              <a:rPr lang="en-US" b="1" dirty="0" smtClean="0"/>
              <a:t>: </a:t>
            </a:r>
            <a:r>
              <a:rPr lang="en-US" dirty="0"/>
              <a:t>can be done if two products lie in the same product class. Thus by joint promotions, both of these products improve their positioning. Positioning by product class mainly uses sales promotion as it tool. </a:t>
            </a:r>
            <a:endParaRPr lang="en-US" dirty="0" smtClean="0"/>
          </a:p>
          <a:p>
            <a:pPr lvl="1"/>
            <a:r>
              <a:rPr lang="en-US" dirty="0" smtClean="0"/>
              <a:t>Example </a:t>
            </a:r>
            <a:r>
              <a:rPr lang="en-US" dirty="0"/>
              <a:t>– Get a toothbrush with a toothpaste free. Both of these products lie in the same product class and hence can be positioned accordingly.</a:t>
            </a:r>
            <a:r>
              <a:rPr lang="en-US" dirty="0" smtClean="0"/>
              <a:t> </a:t>
            </a:r>
          </a:p>
          <a:p>
            <a:pPr>
              <a:buFont typeface="+mj-lt"/>
              <a:buAutoNum type="arabicPeriod" startAt="7"/>
            </a:pPr>
            <a:r>
              <a:rPr lang="en-US" b="1" dirty="0" smtClean="0"/>
              <a:t>Positioning by competitor:</a:t>
            </a:r>
            <a:r>
              <a:rPr lang="en-US" dirty="0" smtClean="0"/>
              <a:t> focuses on communicating how a brand’s benefits is different or better than the other competitors within the same product category.  </a:t>
            </a:r>
          </a:p>
          <a:p>
            <a:pPr lvl="1"/>
            <a:r>
              <a:rPr lang="en-US" dirty="0" smtClean="0"/>
              <a:t>Example</a:t>
            </a:r>
            <a:r>
              <a:rPr lang="en-US" dirty="0"/>
              <a:t>: Avis “we are number two, so we try harder” or how </a:t>
            </a:r>
            <a:r>
              <a:rPr lang="en-US" dirty="0" err="1"/>
              <a:t>Grameen</a:t>
            </a:r>
            <a:r>
              <a:rPr lang="en-US" dirty="0"/>
              <a:t> phone network is better. </a:t>
            </a:r>
            <a:endParaRPr lang="en-US" dirty="0" smtClean="0"/>
          </a:p>
          <a:p>
            <a:pPr>
              <a:buFont typeface="+mj-lt"/>
              <a:buAutoNum type="arabicPeriod" startAt="7"/>
            </a:pPr>
            <a:r>
              <a:rPr lang="en-US" b="1" dirty="0" smtClean="0"/>
              <a:t>Positioning </a:t>
            </a:r>
            <a:r>
              <a:rPr lang="en-US" b="1" dirty="0"/>
              <a:t>by brand character:</a:t>
            </a:r>
            <a:r>
              <a:rPr lang="en-US" dirty="0"/>
              <a:t> by associating a brand with a meaningful brand character, the brand can easily make consumers understand the positioning of a brand and how differentiated it is from others. </a:t>
            </a:r>
            <a:endParaRPr lang="en-US" dirty="0" smtClean="0"/>
          </a:p>
          <a:p>
            <a:pPr lvl="1"/>
            <a:r>
              <a:rPr lang="en-US" dirty="0" smtClean="0"/>
              <a:t>Example</a:t>
            </a:r>
            <a:r>
              <a:rPr lang="en-US" dirty="0"/>
              <a:t>:  Louie the fly (</a:t>
            </a:r>
            <a:r>
              <a:rPr lang="en-US" dirty="0" err="1"/>
              <a:t>Mortein</a:t>
            </a:r>
            <a:r>
              <a:rPr lang="en-US" dirty="0"/>
              <a:t>), Commander Safeguard (Safeguard), Koala (</a:t>
            </a:r>
            <a:r>
              <a:rPr lang="en-US" dirty="0" err="1"/>
              <a:t>Cushelle</a:t>
            </a:r>
            <a:r>
              <a:rPr lang="en-US" dirty="0"/>
              <a:t>). </a:t>
            </a:r>
          </a:p>
        </p:txBody>
      </p:sp>
    </p:spTree>
    <p:extLst>
      <p:ext uri="{BB962C8B-B14F-4D97-AF65-F5344CB8AC3E}">
        <p14:creationId xmlns:p14="http://schemas.microsoft.com/office/powerpoint/2010/main" val="3427329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arqa\Desktop\Trash\Cushelle_Carousel.jpg"/>
          <p:cNvPicPr>
            <a:picLocks noChangeAspect="1" noChangeArrowheads="1"/>
          </p:cNvPicPr>
          <p:nvPr/>
        </p:nvPicPr>
        <p:blipFill>
          <a:blip r:embed="rId2" cstate="print"/>
          <a:srcRect/>
          <a:stretch>
            <a:fillRect/>
          </a:stretch>
        </p:blipFill>
        <p:spPr bwMode="auto">
          <a:xfrm>
            <a:off x="2615231" y="1295400"/>
            <a:ext cx="7334655" cy="4419600"/>
          </a:xfrm>
          <a:prstGeom prst="rect">
            <a:avLst/>
          </a:prstGeom>
          <a:noFill/>
        </p:spPr>
      </p:pic>
    </p:spTree>
    <p:extLst>
      <p:ext uri="{BB962C8B-B14F-4D97-AF65-F5344CB8AC3E}">
        <p14:creationId xmlns:p14="http://schemas.microsoft.com/office/powerpoint/2010/main" val="1727947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arqa\Desktop\Trash\louiethefly.jpg"/>
          <p:cNvPicPr>
            <a:picLocks noChangeAspect="1" noChangeArrowheads="1"/>
          </p:cNvPicPr>
          <p:nvPr/>
        </p:nvPicPr>
        <p:blipFill>
          <a:blip r:embed="rId2" cstate="print"/>
          <a:srcRect/>
          <a:stretch>
            <a:fillRect/>
          </a:stretch>
        </p:blipFill>
        <p:spPr bwMode="auto">
          <a:xfrm>
            <a:off x="3793543" y="1295400"/>
            <a:ext cx="4622800" cy="4110879"/>
          </a:xfrm>
          <a:prstGeom prst="rect">
            <a:avLst/>
          </a:prstGeom>
          <a:noFill/>
        </p:spPr>
      </p:pic>
    </p:spTree>
    <p:extLst>
      <p:ext uri="{BB962C8B-B14F-4D97-AF65-F5344CB8AC3E}">
        <p14:creationId xmlns:p14="http://schemas.microsoft.com/office/powerpoint/2010/main" val="4081709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a:t>
            </a:r>
            <a:r>
              <a:rPr lang="en-US" dirty="0" smtClean="0"/>
              <a:t>Competition</a:t>
            </a:r>
            <a:endParaRPr lang="en-US" dirty="0"/>
          </a:p>
        </p:txBody>
      </p:sp>
      <p:sp>
        <p:nvSpPr>
          <p:cNvPr id="3" name="Content Placeholder 2"/>
          <p:cNvSpPr>
            <a:spLocks noGrp="1"/>
          </p:cNvSpPr>
          <p:nvPr>
            <p:ph idx="1"/>
          </p:nvPr>
        </p:nvSpPr>
        <p:spPr>
          <a:xfrm>
            <a:off x="1154954" y="2603500"/>
            <a:ext cx="10242849" cy="3416300"/>
          </a:xfrm>
        </p:spPr>
        <p:txBody>
          <a:bodyPr>
            <a:normAutofit/>
          </a:bodyPr>
          <a:lstStyle/>
          <a:p>
            <a:pPr marL="0" indent="0">
              <a:buNone/>
            </a:pPr>
            <a:r>
              <a:rPr lang="en-US" sz="2000" dirty="0"/>
              <a:t>One of the primary differences between direct and indirect competitors is the business type. </a:t>
            </a:r>
            <a:endParaRPr lang="en-US" sz="2000" dirty="0"/>
          </a:p>
          <a:p>
            <a:r>
              <a:rPr lang="en-US" sz="2000" dirty="0" smtClean="0"/>
              <a:t>In </a:t>
            </a:r>
            <a:r>
              <a:rPr lang="en-US" sz="2000" dirty="0"/>
              <a:t>order to be considered a </a:t>
            </a:r>
            <a:r>
              <a:rPr lang="en-US" sz="2000" b="1" dirty="0"/>
              <a:t>direct competitor</a:t>
            </a:r>
            <a:r>
              <a:rPr lang="en-US" sz="2000" dirty="0"/>
              <a:t>, the competing business must be in the same specific industry as the company under consideration. </a:t>
            </a:r>
            <a:endParaRPr lang="en-US" sz="2000" dirty="0" smtClean="0"/>
          </a:p>
          <a:p>
            <a:pPr lvl="1"/>
            <a:r>
              <a:rPr lang="en-US" dirty="0" smtClean="0"/>
              <a:t>For </a:t>
            </a:r>
            <a:r>
              <a:rPr lang="en-US" dirty="0"/>
              <a:t>example, </a:t>
            </a:r>
            <a:r>
              <a:rPr lang="en-US" dirty="0" smtClean="0"/>
              <a:t>direct competitors</a:t>
            </a:r>
            <a:r>
              <a:rPr lang="en-US" dirty="0"/>
              <a:t> of a movie rental store would be other movie rental stores and rental </a:t>
            </a:r>
            <a:r>
              <a:rPr lang="en-US" dirty="0" smtClean="0"/>
              <a:t>Netflix.</a:t>
            </a:r>
            <a:endParaRPr lang="en-US" dirty="0"/>
          </a:p>
          <a:p>
            <a:r>
              <a:rPr lang="en-US" sz="2000" b="1" dirty="0"/>
              <a:t>Indirect competitors</a:t>
            </a:r>
            <a:r>
              <a:rPr lang="en-US" sz="2000" dirty="0"/>
              <a:t>, on the other hand, would be stores that offer the same product or service, but not as their primary service. </a:t>
            </a:r>
            <a:endParaRPr lang="en-US" sz="2000" dirty="0" smtClean="0"/>
          </a:p>
          <a:p>
            <a:pPr lvl="1"/>
            <a:r>
              <a:rPr lang="en-US" dirty="0" smtClean="0"/>
              <a:t>Example: In </a:t>
            </a:r>
            <a:r>
              <a:rPr lang="en-US" dirty="0"/>
              <a:t>the case of a movie rental store, this might include grocery stores or other retailers that include movie rental departments</a:t>
            </a:r>
            <a:r>
              <a:rPr lang="en-US" dirty="0" smtClean="0"/>
              <a:t>.</a:t>
            </a:r>
            <a:endParaRPr lang="en-US" dirty="0"/>
          </a:p>
        </p:txBody>
      </p:sp>
    </p:spTree>
    <p:extLst>
      <p:ext uri="{BB962C8B-B14F-4D97-AF65-F5344CB8AC3E}">
        <p14:creationId xmlns:p14="http://schemas.microsoft.com/office/powerpoint/2010/main" val="293574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a:t>
            </a:r>
            <a:endParaRPr lang="en-US" dirty="0"/>
          </a:p>
        </p:txBody>
      </p:sp>
      <p:sp>
        <p:nvSpPr>
          <p:cNvPr id="3" name="Content Placeholder 2"/>
          <p:cNvSpPr>
            <a:spLocks noGrp="1"/>
          </p:cNvSpPr>
          <p:nvPr>
            <p:ph idx="1"/>
          </p:nvPr>
        </p:nvSpPr>
        <p:spPr>
          <a:xfrm>
            <a:off x="1154954" y="2603500"/>
            <a:ext cx="10126939" cy="3416300"/>
          </a:xfrm>
        </p:spPr>
        <p:txBody>
          <a:bodyPr>
            <a:noAutofit/>
          </a:bodyPr>
          <a:lstStyle/>
          <a:p>
            <a:pPr marL="0" indent="0">
              <a:buNone/>
            </a:pPr>
            <a:r>
              <a:rPr lang="en-US" sz="2000" b="1" dirty="0"/>
              <a:t>Market segmentation is dividing a heterogeneous market into distinct homogeneous groups that have (</a:t>
            </a:r>
            <a:r>
              <a:rPr lang="en-US" sz="2000" b="1" dirty="0" err="1"/>
              <a:t>i</a:t>
            </a:r>
            <a:r>
              <a:rPr lang="en-US" sz="2000" b="1" dirty="0"/>
              <a:t>) similar needs and (ii) respond similarly to a marketing program.</a:t>
            </a:r>
            <a:r>
              <a:rPr lang="en-US" sz="2000" dirty="0"/>
              <a:t>  </a:t>
            </a:r>
          </a:p>
          <a:p>
            <a:pPr marL="0" indent="0">
              <a:buNone/>
            </a:pPr>
            <a:r>
              <a:rPr lang="en-US" sz="2000" u="sng" dirty="0"/>
              <a:t>Four characteristics of market segmentation:</a:t>
            </a:r>
          </a:p>
          <a:p>
            <a:r>
              <a:rPr lang="en-US" sz="2000" dirty="0"/>
              <a:t>Individuals or businesses within the segment should be homogeneous.</a:t>
            </a:r>
          </a:p>
          <a:p>
            <a:r>
              <a:rPr lang="en-US" sz="2000" dirty="0"/>
              <a:t>The segment should differ from other segments.</a:t>
            </a:r>
          </a:p>
          <a:p>
            <a:r>
              <a:rPr lang="en-US" sz="2000" dirty="0"/>
              <a:t>The segment should be large enough</a:t>
            </a:r>
          </a:p>
          <a:p>
            <a:r>
              <a:rPr lang="en-US" sz="2000" dirty="0"/>
              <a:t>It should be reachable through some type of media OR channels of distribution. </a:t>
            </a:r>
          </a:p>
          <a:p>
            <a:endParaRPr lang="en-US" sz="2000" dirty="0"/>
          </a:p>
          <a:p>
            <a:endParaRPr lang="en-US" sz="2000" dirty="0"/>
          </a:p>
        </p:txBody>
      </p:sp>
    </p:spTree>
    <p:extLst>
      <p:ext uri="{BB962C8B-B14F-4D97-AF65-F5344CB8AC3E}">
        <p14:creationId xmlns:p14="http://schemas.microsoft.com/office/powerpoint/2010/main" val="896398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Points-of-Difference </a:t>
            </a:r>
            <a:r>
              <a:rPr lang="en-US" dirty="0" smtClean="0"/>
              <a:t>(POD) </a:t>
            </a:r>
            <a:r>
              <a:rPr lang="en-US" dirty="0" err="1" smtClean="0"/>
              <a:t>vs</a:t>
            </a:r>
            <a:r>
              <a:rPr lang="en-US" dirty="0" smtClean="0"/>
              <a:t> Points-of-Parity (POP)</a:t>
            </a:r>
            <a:endParaRPr lang="en-US" dirty="0"/>
          </a:p>
        </p:txBody>
      </p:sp>
      <p:sp>
        <p:nvSpPr>
          <p:cNvPr id="3" name="Content Placeholder 2"/>
          <p:cNvSpPr>
            <a:spLocks noGrp="1"/>
          </p:cNvSpPr>
          <p:nvPr>
            <p:ph idx="1"/>
          </p:nvPr>
        </p:nvSpPr>
        <p:spPr/>
        <p:txBody>
          <a:bodyPr>
            <a:normAutofit lnSpcReduction="10000"/>
          </a:bodyPr>
          <a:lstStyle/>
          <a:p>
            <a:r>
              <a:rPr lang="en-US" sz="2000" b="1" dirty="0"/>
              <a:t>Points-of-difference (</a:t>
            </a:r>
            <a:r>
              <a:rPr lang="en-US" sz="2000" b="1" dirty="0" smtClean="0"/>
              <a:t>POD): </a:t>
            </a:r>
            <a:r>
              <a:rPr lang="en-US" sz="2000" dirty="0" smtClean="0"/>
              <a:t>The </a:t>
            </a:r>
            <a:r>
              <a:rPr lang="en-US" sz="2000" dirty="0"/>
              <a:t>aspects of the product offering that are </a:t>
            </a:r>
            <a:r>
              <a:rPr lang="en-US" sz="2000" u="sng" dirty="0"/>
              <a:t>relatively distinct</a:t>
            </a:r>
            <a:r>
              <a:rPr lang="en-US" sz="2000" dirty="0"/>
              <a:t> to the offerings of like competitors.</a:t>
            </a:r>
          </a:p>
          <a:p>
            <a:r>
              <a:rPr lang="en-US" sz="2000" b="1" dirty="0"/>
              <a:t>Points-of-parity (</a:t>
            </a:r>
            <a:r>
              <a:rPr lang="en-US" sz="2000" b="1" dirty="0" smtClean="0"/>
              <a:t>POP): </a:t>
            </a:r>
            <a:r>
              <a:rPr lang="en-US" sz="2000" dirty="0" smtClean="0"/>
              <a:t>The </a:t>
            </a:r>
            <a:r>
              <a:rPr lang="en-US" sz="2000" dirty="0"/>
              <a:t>aspects of the product offering that are </a:t>
            </a:r>
            <a:r>
              <a:rPr lang="en-US" sz="2000" u="sng" dirty="0"/>
              <a:t>largely similar</a:t>
            </a:r>
            <a:r>
              <a:rPr lang="en-US" sz="2000" dirty="0"/>
              <a:t> to the offerings of like competitors.</a:t>
            </a:r>
          </a:p>
          <a:p>
            <a:pPr marL="0" indent="0">
              <a:buNone/>
            </a:pPr>
            <a:endParaRPr lang="en-US" sz="2000" dirty="0" smtClean="0"/>
          </a:p>
          <a:p>
            <a:pPr marL="0" indent="0">
              <a:buNone/>
            </a:pPr>
            <a:r>
              <a:rPr lang="en-US" sz="2000" dirty="0"/>
              <a:t>An </a:t>
            </a:r>
            <a:r>
              <a:rPr lang="en-US" sz="2000" u="sng" dirty="0"/>
              <a:t>appropriate balance</a:t>
            </a:r>
            <a:r>
              <a:rPr lang="en-US" sz="2000" dirty="0"/>
              <a:t> is required for market success. Too much reliance on points-of-parity in the product’s positioning and it could be perceived as a ‘me-too’ product offering. And too little emphasis on points-of-parity and the product might be perceived as not meeting the core needs for the target market.</a:t>
            </a:r>
            <a:endParaRPr lang="en-US" sz="2000" dirty="0"/>
          </a:p>
        </p:txBody>
      </p:sp>
    </p:spTree>
    <p:extLst>
      <p:ext uri="{BB962C8B-B14F-4D97-AF65-F5344CB8AC3E}">
        <p14:creationId xmlns:p14="http://schemas.microsoft.com/office/powerpoint/2010/main" val="836098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Selling Proposition (USP) </a:t>
            </a:r>
            <a:r>
              <a:rPr lang="en-US" dirty="0" smtClean="0"/>
              <a:t>&amp; POD</a:t>
            </a:r>
            <a:endParaRPr lang="en-US" dirty="0"/>
          </a:p>
        </p:txBody>
      </p:sp>
      <p:sp>
        <p:nvSpPr>
          <p:cNvPr id="3" name="Content Placeholder 2"/>
          <p:cNvSpPr>
            <a:spLocks noGrp="1"/>
          </p:cNvSpPr>
          <p:nvPr>
            <p:ph idx="1"/>
          </p:nvPr>
        </p:nvSpPr>
        <p:spPr/>
        <p:txBody>
          <a:bodyPr>
            <a:noAutofit/>
          </a:bodyPr>
          <a:lstStyle/>
          <a:p>
            <a:r>
              <a:rPr lang="en-US" sz="2000" dirty="0"/>
              <a:t>The concept of </a:t>
            </a:r>
            <a:r>
              <a:rPr lang="en-US" sz="2000" b="1" dirty="0"/>
              <a:t>POD</a:t>
            </a:r>
            <a:r>
              <a:rPr lang="en-US" sz="2000" dirty="0"/>
              <a:t> is similar to the notion of unique selling proposition </a:t>
            </a:r>
            <a:r>
              <a:rPr lang="en-US" sz="2000" b="1" dirty="0"/>
              <a:t>(USP)</a:t>
            </a:r>
            <a:r>
              <a:rPr lang="en-US" sz="2000" dirty="0"/>
              <a:t> pioneered by the Ted Bates Advertising Agency. USP signifies that advertising should give consumers a compelling reason to buy a product that competitors could not match.</a:t>
            </a:r>
          </a:p>
          <a:p>
            <a:pPr marL="0" indent="0">
              <a:buNone/>
            </a:pPr>
            <a:endParaRPr lang="en-US" sz="2000" dirty="0" smtClean="0"/>
          </a:p>
          <a:p>
            <a:pPr marL="0" indent="0">
              <a:buNone/>
            </a:pPr>
            <a:r>
              <a:rPr lang="en-US" sz="2000" dirty="0" smtClean="0"/>
              <a:t>Conclusion</a:t>
            </a:r>
            <a:r>
              <a:rPr lang="en-US" sz="2000" dirty="0"/>
              <a:t>: the POD should be unique and should be sustainable as well.</a:t>
            </a:r>
          </a:p>
          <a:p>
            <a:endParaRPr lang="en-US" sz="2000" dirty="0"/>
          </a:p>
          <a:p>
            <a:endParaRPr lang="en-US" sz="2000" dirty="0"/>
          </a:p>
        </p:txBody>
      </p:sp>
    </p:spTree>
    <p:extLst>
      <p:ext uri="{BB962C8B-B14F-4D97-AF65-F5344CB8AC3E}">
        <p14:creationId xmlns:p14="http://schemas.microsoft.com/office/powerpoint/2010/main" val="2647580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I</a:t>
            </a:r>
            <a:r>
              <a:rPr lang="en-US" sz="2000" dirty="0" smtClean="0"/>
              <a:t>n </a:t>
            </a:r>
            <a:r>
              <a:rPr lang="en-US" sz="2000" dirty="0"/>
              <a:t>this </a:t>
            </a:r>
            <a:r>
              <a:rPr lang="en-US" sz="2000" dirty="0" smtClean="0"/>
              <a:t>example </a:t>
            </a:r>
            <a:r>
              <a:rPr lang="en-US" sz="2000" dirty="0"/>
              <a:t>let’s assume that the market leader is </a:t>
            </a:r>
            <a:r>
              <a:rPr lang="en-US" sz="2000" dirty="0" smtClean="0"/>
              <a:t>McDonald’s. </a:t>
            </a:r>
            <a:r>
              <a:rPr lang="en-US" sz="2000" dirty="0"/>
              <a:t>The center circle in the diagram </a:t>
            </a:r>
            <a:r>
              <a:rPr lang="en-US" sz="2000" dirty="0" smtClean="0"/>
              <a:t>highlights </a:t>
            </a:r>
            <a:r>
              <a:rPr lang="en-US" sz="2000" dirty="0"/>
              <a:t>the points-of-parity that the rival chain wants to </a:t>
            </a:r>
            <a:r>
              <a:rPr lang="en-US" sz="2000" dirty="0" smtClean="0"/>
              <a:t>duplicate</a:t>
            </a:r>
            <a:r>
              <a:rPr lang="en-US" sz="2000" dirty="0"/>
              <a:t>. However, the rival firm chain still needs to give consumers a reason to switch, so they have identified two points-of-difference to highlight as part of their overall positioning</a:t>
            </a:r>
          </a:p>
        </p:txBody>
      </p:sp>
      <p:pic>
        <p:nvPicPr>
          <p:cNvPr id="1026" name="Picture 2" descr="http://www.segmentationstudyguide.com/wp-content/uploads/2012/06/pod_pop_fast_foo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600" y="1930539"/>
            <a:ext cx="4572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86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Example 2: Small </a:t>
            </a:r>
            <a:r>
              <a:rPr lang="en-US" sz="2000" dirty="0"/>
              <a:t>education provider, who offers an alternative to a large university program. Again the large central circle highlights the </a:t>
            </a:r>
            <a:r>
              <a:rPr lang="en-US" sz="2000" dirty="0" smtClean="0"/>
              <a:t>points-of-parity. </a:t>
            </a:r>
            <a:r>
              <a:rPr lang="en-US" sz="2000" dirty="0"/>
              <a:t>The points-of-difference (as highlighted in the outside circles) indicate that this particular college/school has decided to emphasize three major differentiating benefits.</a:t>
            </a:r>
            <a:br>
              <a:rPr lang="en-US" sz="2000" dirty="0"/>
            </a:br>
            <a:endParaRPr lang="en-US" sz="2000" dirty="0"/>
          </a:p>
        </p:txBody>
      </p:sp>
      <p:pic>
        <p:nvPicPr>
          <p:cNvPr id="2050" name="Picture 2" descr="http://www.segmentationstudyguide.com/wp-content/uploads/2012/06/pod_pop_fast_foo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599" y="2020690"/>
            <a:ext cx="4572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77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Positioning over time</a:t>
            </a:r>
          </a:p>
        </p:txBody>
      </p:sp>
      <p:sp>
        <p:nvSpPr>
          <p:cNvPr id="3" name="Content Placeholder 2"/>
          <p:cNvSpPr>
            <a:spLocks noGrp="1"/>
          </p:cNvSpPr>
          <p:nvPr>
            <p:ph idx="1"/>
          </p:nvPr>
        </p:nvSpPr>
        <p:spPr/>
        <p:txBody>
          <a:bodyPr>
            <a:normAutofit/>
          </a:bodyPr>
          <a:lstStyle/>
          <a:p>
            <a:pPr marL="0" indent="0">
              <a:buNone/>
            </a:pPr>
            <a:r>
              <a:rPr lang="en-US" sz="2000" dirty="0"/>
              <a:t>Updating positioning raises two main issues:</a:t>
            </a:r>
          </a:p>
          <a:p>
            <a:r>
              <a:rPr lang="en-US" sz="2000" b="1" dirty="0"/>
              <a:t>Laddering –</a:t>
            </a:r>
            <a:r>
              <a:rPr lang="en-US" sz="2000" dirty="0"/>
              <a:t> how the brand meaning is further deepened in the minds of the consumers.  </a:t>
            </a:r>
          </a:p>
          <a:p>
            <a:r>
              <a:rPr lang="en-US" sz="2000" b="1" dirty="0"/>
              <a:t>Reacting –</a:t>
            </a:r>
            <a:r>
              <a:rPr lang="en-US" sz="2000" dirty="0"/>
              <a:t> how due to competitive action a brand is forced to react as it loses its POD.</a:t>
            </a:r>
          </a:p>
          <a:p>
            <a:endParaRPr lang="en-US" sz="2000" dirty="0"/>
          </a:p>
        </p:txBody>
      </p:sp>
    </p:spTree>
    <p:extLst>
      <p:ext uri="{BB962C8B-B14F-4D97-AF65-F5344CB8AC3E}">
        <p14:creationId xmlns:p14="http://schemas.microsoft.com/office/powerpoint/2010/main" val="1409194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LADDERING</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a:t>
            </a:r>
            <a:r>
              <a:rPr lang="en-US" sz="2000" b="1" dirty="0"/>
              <a:t>means-end chain</a:t>
            </a:r>
            <a:r>
              <a:rPr lang="en-US" sz="2000" dirty="0"/>
              <a:t> has been devised as a way of understanding higher level meanings of the </a:t>
            </a:r>
            <a:r>
              <a:rPr lang="en-US" sz="2000" dirty="0" smtClean="0"/>
              <a:t>brand</a:t>
            </a:r>
            <a:endParaRPr lang="en-US" sz="2000" dirty="0"/>
          </a:p>
          <a:p>
            <a:r>
              <a:rPr lang="en-US" sz="2000" b="1" dirty="0"/>
              <a:t>Attributes</a:t>
            </a:r>
            <a:r>
              <a:rPr lang="en-US" sz="2000" dirty="0"/>
              <a:t> (descriptive features that characterize a product</a:t>
            </a:r>
            <a:r>
              <a:rPr lang="en-US" sz="2000" dirty="0" smtClean="0"/>
              <a:t>)</a:t>
            </a:r>
            <a:endParaRPr lang="en-US" sz="2000" dirty="0"/>
          </a:p>
          <a:p>
            <a:r>
              <a:rPr lang="en-US" sz="2000" b="1" dirty="0"/>
              <a:t>Benefit</a:t>
            </a:r>
            <a:r>
              <a:rPr lang="en-US" sz="2000" dirty="0"/>
              <a:t> </a:t>
            </a:r>
            <a:r>
              <a:rPr lang="en-US" sz="2000" dirty="0" smtClean="0"/>
              <a:t>(the </a:t>
            </a:r>
            <a:r>
              <a:rPr lang="en-US" sz="2000" dirty="0"/>
              <a:t>personal benefit and meaning attached to product attributes</a:t>
            </a:r>
            <a:r>
              <a:rPr lang="en-US" sz="2000" dirty="0" smtClean="0"/>
              <a:t>)</a:t>
            </a:r>
            <a:endParaRPr lang="en-US" sz="2000" dirty="0"/>
          </a:p>
          <a:p>
            <a:r>
              <a:rPr lang="en-US" sz="2000" b="1" dirty="0"/>
              <a:t>Personal values</a:t>
            </a:r>
            <a:r>
              <a:rPr lang="en-US" sz="2000" dirty="0"/>
              <a:t> signify the need that the benefit </a:t>
            </a:r>
            <a:r>
              <a:rPr lang="en-US" sz="2000" dirty="0" smtClean="0"/>
              <a:t>address</a:t>
            </a:r>
            <a:endParaRPr lang="en-US" sz="2000" dirty="0"/>
          </a:p>
        </p:txBody>
      </p:sp>
    </p:spTree>
    <p:extLst>
      <p:ext uri="{BB962C8B-B14F-4D97-AF65-F5344CB8AC3E}">
        <p14:creationId xmlns:p14="http://schemas.microsoft.com/office/powerpoint/2010/main" val="2285347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REACTING</a:t>
            </a:r>
            <a:endParaRPr lang="en-US" dirty="0"/>
          </a:p>
        </p:txBody>
      </p:sp>
      <p:sp>
        <p:nvSpPr>
          <p:cNvPr id="3" name="Content Placeholder 2"/>
          <p:cNvSpPr>
            <a:spLocks noGrp="1"/>
          </p:cNvSpPr>
          <p:nvPr>
            <p:ph idx="1"/>
          </p:nvPr>
        </p:nvSpPr>
        <p:spPr>
          <a:xfrm>
            <a:off x="1154954" y="2603499"/>
            <a:ext cx="10255728" cy="3874573"/>
          </a:xfrm>
        </p:spPr>
        <p:txBody>
          <a:bodyPr>
            <a:normAutofit/>
          </a:bodyPr>
          <a:lstStyle/>
          <a:p>
            <a:r>
              <a:rPr lang="en-US" b="1" dirty="0" smtClean="0"/>
              <a:t>Do </a:t>
            </a:r>
            <a:r>
              <a:rPr lang="en-US" b="1" dirty="0"/>
              <a:t>nothing:</a:t>
            </a:r>
            <a:r>
              <a:rPr lang="en-US" dirty="0"/>
              <a:t> </a:t>
            </a:r>
            <a:r>
              <a:rPr lang="en-US" dirty="0" smtClean="0"/>
              <a:t>If </a:t>
            </a:r>
            <a:r>
              <a:rPr lang="en-US" dirty="0"/>
              <a:t>competitor brand is unlikely to create a sustainable POD because they do not have the resources. Continue brand building process.</a:t>
            </a:r>
          </a:p>
          <a:p>
            <a:r>
              <a:rPr lang="en-US" b="1" dirty="0"/>
              <a:t>Go on the defensive:</a:t>
            </a:r>
            <a:r>
              <a:rPr lang="en-US" dirty="0"/>
              <a:t> </a:t>
            </a:r>
            <a:r>
              <a:rPr lang="en-US" dirty="0" smtClean="0"/>
              <a:t>Further </a:t>
            </a:r>
            <a:r>
              <a:rPr lang="en-US" dirty="0"/>
              <a:t>invest in strengthening POP and POD if competitors is trying to disrupt your POD. DEFEND your positioning. Example: Magic continuously defends its positioning. </a:t>
            </a:r>
          </a:p>
          <a:p>
            <a:r>
              <a:rPr lang="en-US" b="1" dirty="0"/>
              <a:t>Go on the offensive</a:t>
            </a:r>
            <a:r>
              <a:rPr lang="en-US" b="1" dirty="0" smtClean="0"/>
              <a:t>:</a:t>
            </a:r>
            <a:r>
              <a:rPr lang="en-US" dirty="0" smtClean="0"/>
              <a:t> </a:t>
            </a:r>
            <a:r>
              <a:rPr lang="en-US" dirty="0"/>
              <a:t>completely change the positioning of the brand …very risky for established brands.</a:t>
            </a:r>
          </a:p>
          <a:p>
            <a:endParaRPr lang="en-US" dirty="0"/>
          </a:p>
        </p:txBody>
      </p:sp>
    </p:spTree>
    <p:extLst>
      <p:ext uri="{BB962C8B-B14F-4D97-AF65-F5344CB8AC3E}">
        <p14:creationId xmlns:p14="http://schemas.microsoft.com/office/powerpoint/2010/main" val="3177613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Mantra</a:t>
            </a:r>
            <a:endParaRPr lang="en-US" dirty="0"/>
          </a:p>
        </p:txBody>
      </p:sp>
      <p:sp>
        <p:nvSpPr>
          <p:cNvPr id="3" name="Content Placeholder 2"/>
          <p:cNvSpPr>
            <a:spLocks noGrp="1"/>
          </p:cNvSpPr>
          <p:nvPr>
            <p:ph idx="1"/>
          </p:nvPr>
        </p:nvSpPr>
        <p:spPr>
          <a:xfrm>
            <a:off x="1154954" y="2603500"/>
            <a:ext cx="10062545" cy="3416300"/>
          </a:xfrm>
        </p:spPr>
        <p:txBody>
          <a:bodyPr>
            <a:normAutofit/>
          </a:bodyPr>
          <a:lstStyle/>
          <a:p>
            <a:pPr marL="0" indent="0">
              <a:buNone/>
            </a:pPr>
            <a:r>
              <a:rPr lang="en-US" sz="2000" dirty="0"/>
              <a:t>A </a:t>
            </a:r>
            <a:r>
              <a:rPr lang="en-US" sz="2000" b="1" dirty="0"/>
              <a:t>brand mantra</a:t>
            </a:r>
            <a:r>
              <a:rPr lang="en-US" sz="2000" dirty="0"/>
              <a:t> is a 3-5 word shorthand encapsulation of your brand position. It is </a:t>
            </a:r>
            <a:r>
              <a:rPr lang="en-US" sz="2000" b="1" dirty="0"/>
              <a:t>not</a:t>
            </a:r>
            <a:r>
              <a:rPr lang="en-US" sz="2000" dirty="0"/>
              <a:t> an advertising slogan, and, in most cases, it </a:t>
            </a:r>
            <a:r>
              <a:rPr lang="en-US" sz="2000" b="1" dirty="0"/>
              <a:t>won’t</a:t>
            </a:r>
            <a:r>
              <a:rPr lang="en-US" sz="2000" dirty="0"/>
              <a:t> be something you use publicly</a:t>
            </a:r>
            <a:r>
              <a:rPr lang="en-US" sz="2000" dirty="0" smtClean="0"/>
              <a:t>.</a:t>
            </a:r>
          </a:p>
          <a:p>
            <a:pPr marL="0" indent="0">
              <a:buNone/>
            </a:pPr>
            <a:endParaRPr lang="en-US" dirty="0" smtClean="0"/>
          </a:p>
          <a:p>
            <a:pPr marL="0" indent="0">
              <a:buNone/>
            </a:pPr>
            <a:r>
              <a:rPr lang="en-US" b="1" dirty="0"/>
              <a:t>Federal Express:</a:t>
            </a:r>
            <a:r>
              <a:rPr lang="en-US" dirty="0"/>
              <a:t> “Peace of mind”</a:t>
            </a:r>
          </a:p>
          <a:p>
            <a:pPr marL="0" indent="0">
              <a:buNone/>
            </a:pPr>
            <a:r>
              <a:rPr lang="en-US" b="1" dirty="0"/>
              <a:t>Nike:</a:t>
            </a:r>
            <a:r>
              <a:rPr lang="en-US" dirty="0"/>
              <a:t> “Authentic athletic performance”</a:t>
            </a:r>
          </a:p>
          <a:p>
            <a:pPr marL="0" indent="0">
              <a:buNone/>
            </a:pPr>
            <a:r>
              <a:rPr lang="en-US" b="1" dirty="0"/>
              <a:t>Target:</a:t>
            </a:r>
            <a:r>
              <a:rPr lang="en-US" dirty="0"/>
              <a:t> “Democratize design”</a:t>
            </a:r>
          </a:p>
          <a:p>
            <a:pPr marL="0" indent="0">
              <a:buNone/>
            </a:pPr>
            <a:r>
              <a:rPr lang="en-US" b="1" dirty="0"/>
              <a:t>Mary </a:t>
            </a:r>
            <a:r>
              <a:rPr lang="en-US" b="1" dirty="0" smtClean="0"/>
              <a:t>Kay:</a:t>
            </a:r>
            <a:r>
              <a:rPr lang="en-US" dirty="0" smtClean="0"/>
              <a:t> </a:t>
            </a:r>
            <a:r>
              <a:rPr lang="en-US" dirty="0"/>
              <a:t>“Enriching women’s lives”</a:t>
            </a:r>
            <a:endParaRPr lang="en-US" dirty="0"/>
          </a:p>
        </p:txBody>
      </p:sp>
    </p:spTree>
    <p:extLst>
      <p:ext uri="{BB962C8B-B14F-4D97-AF65-F5344CB8AC3E}">
        <p14:creationId xmlns:p14="http://schemas.microsoft.com/office/powerpoint/2010/main" val="3768340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NIKE’S Brand Mantra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According to Scott </a:t>
            </a:r>
            <a:r>
              <a:rPr lang="en-US" b="1" dirty="0" err="1" smtClean="0"/>
              <a:t>Bedbury</a:t>
            </a:r>
            <a:r>
              <a:rPr lang="en-US" b="1" dirty="0"/>
              <a:t> </a:t>
            </a:r>
            <a:r>
              <a:rPr lang="en-US" b="1" dirty="0" smtClean="0"/>
              <a:t>(author </a:t>
            </a:r>
            <a:r>
              <a:rPr lang="en-US" b="1" dirty="0"/>
              <a:t>of A New Brand </a:t>
            </a:r>
            <a:r>
              <a:rPr lang="en-US" b="1" dirty="0" smtClean="0"/>
              <a:t>World, one </a:t>
            </a:r>
            <a:r>
              <a:rPr lang="en-US" b="1" dirty="0"/>
              <a:t>the of top 10 books behind Dark Matter Matters):</a:t>
            </a:r>
            <a:endParaRPr lang="en-US" b="1" i="1" dirty="0" smtClean="0"/>
          </a:p>
          <a:p>
            <a:pPr marL="0" indent="0">
              <a:buNone/>
            </a:pPr>
            <a:r>
              <a:rPr lang="en-US" i="1" dirty="0" smtClean="0"/>
              <a:t>Nike’s </a:t>
            </a:r>
            <a:r>
              <a:rPr lang="en-US" i="1" dirty="0"/>
              <a:t>brand mantra put a particular emphasis on maintaining authenticity, by which we also meant integrity and purity, front and center… All products and activities associated with Nike likewise had to be athletic, not leisurely… Finally, every Nike product had to exude world-class performance and meet the demands of the world’s finest athletes, even though such athletes represented a microscopic piece of Nike’s total business… “Authentic Athletic Performance” was a simple idea, but like so many simple ideas, its execution and implementation could be complex, not to mention challenging, daunting, — and even painful, when it came down to forgoing revenue-generating activities because they violated these accepted core values</a:t>
            </a:r>
            <a:endParaRPr lang="en-US" dirty="0"/>
          </a:p>
        </p:txBody>
      </p:sp>
    </p:spTree>
    <p:extLst>
      <p:ext uri="{BB962C8B-B14F-4D97-AF65-F5344CB8AC3E}">
        <p14:creationId xmlns:p14="http://schemas.microsoft.com/office/powerpoint/2010/main" val="3288897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parameters of Brand Mantra</a:t>
            </a:r>
          </a:p>
        </p:txBody>
      </p:sp>
      <p:sp>
        <p:nvSpPr>
          <p:cNvPr id="3" name="Content Placeholder 2"/>
          <p:cNvSpPr>
            <a:spLocks noGrp="1"/>
          </p:cNvSpPr>
          <p:nvPr>
            <p:ph idx="1"/>
          </p:nvPr>
        </p:nvSpPr>
        <p:spPr/>
        <p:txBody>
          <a:bodyPr>
            <a:normAutofit/>
          </a:bodyPr>
          <a:lstStyle/>
          <a:p>
            <a:r>
              <a:rPr lang="en-US" sz="2000" b="1" dirty="0" smtClean="0"/>
              <a:t>Brand function</a:t>
            </a:r>
            <a:r>
              <a:rPr lang="en-US" sz="2000" dirty="0" smtClean="0"/>
              <a:t> </a:t>
            </a:r>
            <a:r>
              <a:rPr lang="en-US" sz="2000" dirty="0"/>
              <a:t>(what?) describes the nature of the product/service and the benefits the brand provides. </a:t>
            </a:r>
          </a:p>
          <a:p>
            <a:r>
              <a:rPr lang="en-US" sz="2000" b="1" dirty="0" smtClean="0"/>
              <a:t>Descriptive </a:t>
            </a:r>
            <a:r>
              <a:rPr lang="en-US" sz="2000" b="1" dirty="0"/>
              <a:t>modifier</a:t>
            </a:r>
            <a:r>
              <a:rPr lang="en-US" sz="2000" dirty="0"/>
              <a:t> (whom?) clarifies the core target customers.  </a:t>
            </a:r>
          </a:p>
          <a:p>
            <a:r>
              <a:rPr lang="en-US" sz="2000" b="1" dirty="0"/>
              <a:t>Emotional modifier</a:t>
            </a:r>
            <a:r>
              <a:rPr lang="en-US" sz="2000" dirty="0"/>
              <a:t> (how?) how exactly the brand provides the benefits and in what ways?	 </a:t>
            </a:r>
          </a:p>
        </p:txBody>
      </p:sp>
    </p:spTree>
    <p:extLst>
      <p:ext uri="{BB962C8B-B14F-4D97-AF65-F5344CB8AC3E}">
        <p14:creationId xmlns:p14="http://schemas.microsoft.com/office/powerpoint/2010/main" val="78371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[cont.]</a:t>
            </a:r>
            <a:endParaRPr lang="en-US" dirty="0"/>
          </a:p>
        </p:txBody>
      </p:sp>
      <p:sp>
        <p:nvSpPr>
          <p:cNvPr id="3" name="Content Placeholder 2"/>
          <p:cNvSpPr>
            <a:spLocks noGrp="1"/>
          </p:cNvSpPr>
          <p:nvPr>
            <p:ph idx="1"/>
          </p:nvPr>
        </p:nvSpPr>
        <p:spPr/>
        <p:txBody>
          <a:bodyPr>
            <a:normAutofit/>
          </a:bodyPr>
          <a:lstStyle/>
          <a:p>
            <a:r>
              <a:rPr lang="en-US" sz="2000" u="sng" dirty="0" smtClean="0"/>
              <a:t>Bases of Segmentation:</a:t>
            </a:r>
          </a:p>
          <a:p>
            <a:pPr marL="457200" indent="-457200" algn="just">
              <a:buFont typeface="+mj-lt"/>
              <a:buAutoNum type="arabicPeriod"/>
            </a:pPr>
            <a:r>
              <a:rPr lang="en-US" sz="2000" dirty="0"/>
              <a:t>Geographic segmentation</a:t>
            </a:r>
          </a:p>
          <a:p>
            <a:pPr marL="457200" indent="-457200" algn="just">
              <a:buFont typeface="+mj-lt"/>
              <a:buAutoNum type="arabicPeriod"/>
            </a:pPr>
            <a:r>
              <a:rPr lang="en-US" sz="2000" dirty="0"/>
              <a:t>Demographic segmentation</a:t>
            </a:r>
          </a:p>
          <a:p>
            <a:pPr marL="457200" indent="-457200" algn="just">
              <a:buFont typeface="+mj-lt"/>
              <a:buAutoNum type="arabicPeriod"/>
            </a:pPr>
            <a:r>
              <a:rPr lang="en-US" sz="2000" dirty="0"/>
              <a:t>Socio-economic class (a subset of demographic segmentation).</a:t>
            </a:r>
          </a:p>
          <a:p>
            <a:pPr marL="457200" indent="-457200" algn="just">
              <a:buFont typeface="+mj-lt"/>
              <a:buAutoNum type="arabicPeriod"/>
            </a:pPr>
            <a:r>
              <a:rPr lang="en-US" sz="2000" dirty="0"/>
              <a:t>Psychographic segmentation</a:t>
            </a:r>
          </a:p>
          <a:p>
            <a:pPr marL="457200" indent="-457200" algn="just">
              <a:buFont typeface="+mj-lt"/>
              <a:buAutoNum type="arabicPeriod"/>
            </a:pPr>
            <a:r>
              <a:rPr lang="en-US" sz="2000" dirty="0"/>
              <a:t>Behavioral segmentation</a:t>
            </a:r>
          </a:p>
          <a:p>
            <a:pPr marL="457200" indent="-457200" algn="just">
              <a:buFont typeface="+mj-lt"/>
              <a:buAutoNum type="arabicPeriod"/>
            </a:pPr>
            <a:r>
              <a:rPr lang="en-US" sz="2000" dirty="0"/>
              <a:t>Benefit segmentation (a subset of behavioral segmentation).</a:t>
            </a:r>
          </a:p>
          <a:p>
            <a:endParaRPr lang="en-US" sz="2000" dirty="0"/>
          </a:p>
        </p:txBody>
      </p:sp>
    </p:spTree>
    <p:extLst>
      <p:ext uri="{BB962C8B-B14F-4D97-AF65-F5344CB8AC3E}">
        <p14:creationId xmlns:p14="http://schemas.microsoft.com/office/powerpoint/2010/main" val="277009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[cont.]</a:t>
            </a:r>
            <a:endParaRPr lang="en-US" dirty="0"/>
          </a:p>
        </p:txBody>
      </p:sp>
      <p:sp>
        <p:nvSpPr>
          <p:cNvPr id="3" name="Content Placeholder 2"/>
          <p:cNvSpPr>
            <a:spLocks noGrp="1"/>
          </p:cNvSpPr>
          <p:nvPr>
            <p:ph idx="1"/>
          </p:nvPr>
        </p:nvSpPr>
        <p:spPr>
          <a:xfrm>
            <a:off x="734096" y="2603499"/>
            <a:ext cx="10663707" cy="3732907"/>
          </a:xfrm>
        </p:spPr>
        <p:txBody>
          <a:bodyPr>
            <a:normAutofit fontScale="92500"/>
          </a:bodyPr>
          <a:lstStyle/>
          <a:p>
            <a:r>
              <a:rPr lang="en-US" sz="2200" dirty="0"/>
              <a:t>In the </a:t>
            </a:r>
            <a:r>
              <a:rPr lang="en-US" sz="2200" b="1" dirty="0"/>
              <a:t>geographic segmentation</a:t>
            </a:r>
            <a:r>
              <a:rPr lang="en-US" sz="2200" dirty="0"/>
              <a:t> approach, markets are divided into different geographic units. These units may include nations, cities, or even neighborhoods.  </a:t>
            </a:r>
          </a:p>
          <a:p>
            <a:r>
              <a:rPr lang="en-US" sz="2200" b="1" dirty="0" smtClean="0"/>
              <a:t>Demographic </a:t>
            </a:r>
            <a:r>
              <a:rPr lang="en-US" sz="2200" b="1" dirty="0"/>
              <a:t>segmentation</a:t>
            </a:r>
            <a:r>
              <a:rPr lang="en-US" sz="2200" dirty="0"/>
              <a:t> divides the market into groups based on variables such as age, gender, family size, birth era, household size, life stage, religion, race, Marital status and nationality. </a:t>
            </a:r>
          </a:p>
          <a:p>
            <a:pPr lvl="1"/>
            <a:r>
              <a:rPr lang="en-US" sz="1900" b="1" dirty="0" smtClean="0"/>
              <a:t>Demography</a:t>
            </a:r>
            <a:r>
              <a:rPr lang="en-US" sz="1900" dirty="0" smtClean="0"/>
              <a:t> </a:t>
            </a:r>
            <a:r>
              <a:rPr lang="en-US" sz="1900" dirty="0"/>
              <a:t>is the study of human population. It involves statistics related to humans and that is why it is important because humans make up consumer markets. </a:t>
            </a:r>
          </a:p>
          <a:p>
            <a:r>
              <a:rPr lang="en-US" sz="2200" b="1" dirty="0"/>
              <a:t>Socio economic </a:t>
            </a:r>
            <a:r>
              <a:rPr lang="en-US" sz="2200" b="1" dirty="0" smtClean="0"/>
              <a:t>class (SEC)</a:t>
            </a:r>
            <a:r>
              <a:rPr lang="en-US" sz="2200" dirty="0" smtClean="0"/>
              <a:t> </a:t>
            </a:r>
            <a:r>
              <a:rPr lang="en-US" sz="2200" dirty="0"/>
              <a:t>is the society’s relatively permanent and ordered division. It is measured by a combination of occupation, income, and education. </a:t>
            </a:r>
          </a:p>
          <a:p>
            <a:pPr marL="0" indent="0">
              <a:buNone/>
            </a:pPr>
            <a:r>
              <a:rPr lang="en-US" sz="2000" dirty="0"/>
              <a:t> </a:t>
            </a:r>
          </a:p>
          <a:p>
            <a:endParaRPr lang="en-US" sz="2000" dirty="0"/>
          </a:p>
        </p:txBody>
      </p:sp>
    </p:spTree>
    <p:extLst>
      <p:ext uri="{BB962C8B-B14F-4D97-AF65-F5344CB8AC3E}">
        <p14:creationId xmlns:p14="http://schemas.microsoft.com/office/powerpoint/2010/main" val="1119248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 ECONOMIC CLASS OF BANGLADESH (By Nielsen)</a:t>
            </a:r>
          </a:p>
        </p:txBody>
      </p:sp>
      <p:sp>
        <p:nvSpPr>
          <p:cNvPr id="3" name="Content Placeholder 2"/>
          <p:cNvSpPr>
            <a:spLocks noGrp="1"/>
          </p:cNvSpPr>
          <p:nvPr>
            <p:ph sz="half" idx="1"/>
          </p:nvPr>
        </p:nvSpPr>
        <p:spPr/>
        <p:txBody>
          <a:bodyPr>
            <a:normAutofit lnSpcReduction="10000"/>
          </a:bodyPr>
          <a:lstStyle/>
          <a:p>
            <a:pPr marL="0" indent="0" algn="ctr">
              <a:buNone/>
            </a:pPr>
            <a:r>
              <a:rPr lang="en-US" sz="2000" b="1" dirty="0" smtClean="0"/>
              <a:t>SEC (GROUP A)</a:t>
            </a:r>
          </a:p>
          <a:p>
            <a:endParaRPr lang="en-US" sz="2000" dirty="0" smtClean="0"/>
          </a:p>
          <a:p>
            <a:pPr marL="0" indent="0">
              <a:buNone/>
            </a:pPr>
            <a:r>
              <a:rPr lang="en-US" sz="2000" u="sng" dirty="0" smtClean="0"/>
              <a:t>2.42 </a:t>
            </a:r>
            <a:r>
              <a:rPr lang="en-US" sz="2000" u="sng" dirty="0"/>
              <a:t>% of total </a:t>
            </a:r>
            <a:r>
              <a:rPr lang="en-US" sz="2000" u="sng" dirty="0" smtClean="0"/>
              <a:t>Population</a:t>
            </a:r>
            <a:endParaRPr lang="en-US" sz="2000" u="sng" dirty="0"/>
          </a:p>
          <a:p>
            <a:r>
              <a:rPr lang="en-US" sz="2000" dirty="0"/>
              <a:t>He/she is businessman/businesswomen or a service holder (mid/senior)</a:t>
            </a:r>
          </a:p>
          <a:p>
            <a:r>
              <a:rPr lang="en-US" sz="2000" dirty="0" smtClean="0"/>
              <a:t>His/her </a:t>
            </a:r>
            <a:r>
              <a:rPr lang="en-US" sz="2000" dirty="0"/>
              <a:t>income level is 40,000 BDT or more per month.</a:t>
            </a:r>
          </a:p>
          <a:p>
            <a:r>
              <a:rPr lang="en-US" sz="2000" dirty="0"/>
              <a:t>Has a bachelors degree or more. </a:t>
            </a:r>
          </a:p>
          <a:p>
            <a:endParaRPr lang="en-US" sz="2000" dirty="0"/>
          </a:p>
        </p:txBody>
      </p:sp>
      <p:sp>
        <p:nvSpPr>
          <p:cNvPr id="4" name="Content Placeholder 3"/>
          <p:cNvSpPr>
            <a:spLocks noGrp="1"/>
          </p:cNvSpPr>
          <p:nvPr>
            <p:ph sz="half" idx="2"/>
          </p:nvPr>
        </p:nvSpPr>
        <p:spPr>
          <a:xfrm>
            <a:off x="6208712" y="2603500"/>
            <a:ext cx="5008787" cy="3416300"/>
          </a:xfrm>
        </p:spPr>
        <p:txBody>
          <a:bodyPr>
            <a:normAutofit lnSpcReduction="10000"/>
          </a:bodyPr>
          <a:lstStyle/>
          <a:p>
            <a:pPr marL="0" indent="0" algn="ctr">
              <a:buNone/>
            </a:pPr>
            <a:r>
              <a:rPr lang="en-US" sz="2000" b="1" dirty="0" smtClean="0"/>
              <a:t>SEC (GROUP B)</a:t>
            </a:r>
          </a:p>
          <a:p>
            <a:pPr marL="0" indent="0">
              <a:buNone/>
            </a:pPr>
            <a:endParaRPr lang="en-US" sz="2000" dirty="0"/>
          </a:p>
          <a:p>
            <a:pPr marL="0" indent="0" eaLnBrk="0" hangingPunct="0">
              <a:spcBef>
                <a:spcPct val="20000"/>
              </a:spcBef>
              <a:buNone/>
              <a:defRPr/>
            </a:pPr>
            <a:r>
              <a:rPr lang="en-US" sz="2000" u="sng" dirty="0"/>
              <a:t>13.28% of Total population</a:t>
            </a:r>
          </a:p>
          <a:p>
            <a:pPr eaLnBrk="0" hangingPunct="0">
              <a:spcBef>
                <a:spcPct val="20000"/>
              </a:spcBef>
              <a:defRPr/>
            </a:pPr>
            <a:r>
              <a:rPr lang="en-US" sz="2000" dirty="0" err="1" smtClean="0"/>
              <a:t>He/She</a:t>
            </a:r>
            <a:r>
              <a:rPr lang="en-US" sz="2000" dirty="0" smtClean="0"/>
              <a:t> </a:t>
            </a:r>
            <a:r>
              <a:rPr lang="en-US" sz="2000" dirty="0"/>
              <a:t>is a house owner or officer/executive (</a:t>
            </a:r>
            <a:r>
              <a:rPr lang="en-US" sz="2000" dirty="0" smtClean="0"/>
              <a:t>mid/senior)</a:t>
            </a:r>
          </a:p>
          <a:p>
            <a:pPr eaLnBrk="0" hangingPunct="0">
              <a:spcBef>
                <a:spcPct val="20000"/>
              </a:spcBef>
              <a:defRPr/>
            </a:pPr>
            <a:endParaRPr lang="en-US" sz="2000" dirty="0" smtClean="0"/>
          </a:p>
          <a:p>
            <a:pPr eaLnBrk="0" hangingPunct="0">
              <a:spcBef>
                <a:spcPct val="20000"/>
              </a:spcBef>
              <a:defRPr/>
            </a:pPr>
            <a:r>
              <a:rPr lang="en-US" sz="2000" dirty="0" err="1" smtClean="0"/>
              <a:t>His/Her</a:t>
            </a:r>
            <a:r>
              <a:rPr lang="en-US" sz="2000" dirty="0" smtClean="0"/>
              <a:t> </a:t>
            </a:r>
            <a:r>
              <a:rPr lang="en-US" sz="2000" dirty="0"/>
              <a:t>income level is minimum 10,000 BDT to maximum 30,000 </a:t>
            </a:r>
            <a:r>
              <a:rPr lang="en-US" sz="2000" dirty="0" smtClean="0"/>
              <a:t>BDT.</a:t>
            </a:r>
          </a:p>
          <a:p>
            <a:pPr eaLnBrk="0" hangingPunct="0">
              <a:spcBef>
                <a:spcPct val="20000"/>
              </a:spcBef>
              <a:defRPr/>
            </a:pPr>
            <a:endParaRPr lang="en-US" sz="2000" dirty="0" smtClean="0"/>
          </a:p>
          <a:p>
            <a:pPr eaLnBrk="0" hangingPunct="0">
              <a:spcBef>
                <a:spcPct val="20000"/>
              </a:spcBef>
              <a:defRPr/>
            </a:pPr>
            <a:r>
              <a:rPr lang="en-US" sz="2000" dirty="0" smtClean="0"/>
              <a:t>Has </a:t>
            </a:r>
            <a:r>
              <a:rPr lang="en-US" sz="2000" dirty="0"/>
              <a:t>a Bachelors degree. </a:t>
            </a:r>
          </a:p>
          <a:p>
            <a:pPr marL="0" indent="0">
              <a:buNone/>
            </a:pPr>
            <a:endParaRPr lang="en-US" sz="2000" dirty="0"/>
          </a:p>
        </p:txBody>
      </p:sp>
    </p:spTree>
    <p:extLst>
      <p:ext uri="{BB962C8B-B14F-4D97-AF65-F5344CB8AC3E}">
        <p14:creationId xmlns:p14="http://schemas.microsoft.com/office/powerpoint/2010/main" val="10588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 ECONOMIC CLASS OF BANGLADESH (By Nielsen)</a:t>
            </a:r>
          </a:p>
        </p:txBody>
      </p:sp>
      <p:sp>
        <p:nvSpPr>
          <p:cNvPr id="3" name="Content Placeholder 2"/>
          <p:cNvSpPr>
            <a:spLocks noGrp="1"/>
          </p:cNvSpPr>
          <p:nvPr>
            <p:ph sz="half" idx="1"/>
          </p:nvPr>
        </p:nvSpPr>
        <p:spPr/>
        <p:txBody>
          <a:bodyPr>
            <a:normAutofit/>
          </a:bodyPr>
          <a:lstStyle/>
          <a:p>
            <a:pPr marL="0" indent="0" algn="ctr">
              <a:buNone/>
            </a:pPr>
            <a:r>
              <a:rPr lang="en-US" sz="2000" b="1" dirty="0" smtClean="0"/>
              <a:t>SEC (GROUP C)</a:t>
            </a:r>
          </a:p>
          <a:p>
            <a:pPr marL="0" indent="0">
              <a:buNone/>
            </a:pPr>
            <a:endParaRPr lang="en-US" sz="2000" dirty="0" smtClean="0"/>
          </a:p>
          <a:p>
            <a:pPr marL="0" indent="0">
              <a:buNone/>
            </a:pPr>
            <a:r>
              <a:rPr lang="en-US" sz="2000" u="sng" dirty="0" smtClean="0"/>
              <a:t>15.67</a:t>
            </a:r>
            <a:r>
              <a:rPr lang="en-US" sz="2000" u="sng" dirty="0"/>
              <a:t>% of Total population</a:t>
            </a:r>
          </a:p>
          <a:p>
            <a:r>
              <a:rPr lang="en-US" sz="2000" dirty="0" smtClean="0"/>
              <a:t>Income </a:t>
            </a:r>
            <a:r>
              <a:rPr lang="en-US" sz="2000" dirty="0"/>
              <a:t>level generally lies between BDT 6,000 to BDT 20,000.</a:t>
            </a:r>
          </a:p>
          <a:p>
            <a:r>
              <a:rPr lang="en-US" sz="2000" dirty="0"/>
              <a:t>SSC/HSC graduate, Diploma degree. </a:t>
            </a:r>
          </a:p>
          <a:p>
            <a:r>
              <a:rPr lang="en-US" sz="2000" dirty="0"/>
              <a:t>Supervisor </a:t>
            </a:r>
          </a:p>
        </p:txBody>
      </p:sp>
      <p:sp>
        <p:nvSpPr>
          <p:cNvPr id="4" name="Content Placeholder 3"/>
          <p:cNvSpPr>
            <a:spLocks noGrp="1"/>
          </p:cNvSpPr>
          <p:nvPr>
            <p:ph sz="half" idx="2"/>
          </p:nvPr>
        </p:nvSpPr>
        <p:spPr/>
        <p:txBody>
          <a:bodyPr>
            <a:normAutofit/>
          </a:bodyPr>
          <a:lstStyle/>
          <a:p>
            <a:pPr marL="0" indent="0" algn="ctr">
              <a:buNone/>
            </a:pPr>
            <a:r>
              <a:rPr lang="en-US" sz="2000" b="1" dirty="0" smtClean="0"/>
              <a:t>SEC (GROUP D)</a:t>
            </a:r>
          </a:p>
          <a:p>
            <a:pPr marL="0" indent="0">
              <a:buNone/>
            </a:pPr>
            <a:endParaRPr lang="en-US" sz="2000" dirty="0" smtClean="0"/>
          </a:p>
          <a:p>
            <a:pPr marL="0" indent="0">
              <a:buNone/>
            </a:pPr>
            <a:r>
              <a:rPr lang="en-US" sz="2000" u="sng" dirty="0" smtClean="0"/>
              <a:t>30.29</a:t>
            </a:r>
            <a:r>
              <a:rPr lang="en-US" sz="2000" u="sng" dirty="0"/>
              <a:t>% of Total population</a:t>
            </a:r>
          </a:p>
          <a:p>
            <a:r>
              <a:rPr lang="en-US" sz="2000" dirty="0" smtClean="0"/>
              <a:t>He </a:t>
            </a:r>
            <a:r>
              <a:rPr lang="en-US" sz="2000" dirty="0"/>
              <a:t>might be a shop owner, salesman</a:t>
            </a:r>
          </a:p>
          <a:p>
            <a:r>
              <a:rPr lang="en-US" sz="2000" dirty="0"/>
              <a:t>Income level generally lies between BDT 5,000 to BDT 15,000</a:t>
            </a:r>
          </a:p>
          <a:p>
            <a:r>
              <a:rPr lang="en-US" sz="2000" dirty="0"/>
              <a:t>Has completed high school. </a:t>
            </a:r>
          </a:p>
          <a:p>
            <a:pPr marL="0" indent="0">
              <a:buNone/>
            </a:pPr>
            <a:endParaRPr lang="en-US" sz="2000" dirty="0"/>
          </a:p>
        </p:txBody>
      </p:sp>
    </p:spTree>
    <p:extLst>
      <p:ext uri="{BB962C8B-B14F-4D97-AF65-F5344CB8AC3E}">
        <p14:creationId xmlns:p14="http://schemas.microsoft.com/office/powerpoint/2010/main" val="3557059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SOCIO ECONOMIC CLASS OF BANGLADESH (By Nielsen)</a:t>
            </a:r>
          </a:p>
        </p:txBody>
      </p:sp>
      <p:sp>
        <p:nvSpPr>
          <p:cNvPr id="6" name="Content Placeholder 5"/>
          <p:cNvSpPr>
            <a:spLocks noGrp="1"/>
          </p:cNvSpPr>
          <p:nvPr>
            <p:ph idx="1"/>
          </p:nvPr>
        </p:nvSpPr>
        <p:spPr/>
        <p:txBody>
          <a:bodyPr>
            <a:normAutofit/>
          </a:bodyPr>
          <a:lstStyle/>
          <a:p>
            <a:pPr marL="0" indent="0" algn="ctr">
              <a:buNone/>
            </a:pPr>
            <a:r>
              <a:rPr lang="en-US" sz="2000" b="1" dirty="0" smtClean="0"/>
              <a:t>SEC (GROUP E)</a:t>
            </a:r>
          </a:p>
          <a:p>
            <a:pPr marL="0" indent="0">
              <a:buNone/>
            </a:pPr>
            <a:r>
              <a:rPr lang="en-US" sz="2000" u="sng" dirty="0"/>
              <a:t>38.33% of Total population</a:t>
            </a:r>
          </a:p>
          <a:p>
            <a:r>
              <a:rPr lang="en-US" sz="2000" dirty="0" smtClean="0"/>
              <a:t>Unskilled labor.</a:t>
            </a:r>
          </a:p>
          <a:p>
            <a:r>
              <a:rPr lang="en-US" sz="2000" dirty="0" smtClean="0"/>
              <a:t>Income </a:t>
            </a:r>
            <a:r>
              <a:rPr lang="en-US" sz="2000" dirty="0"/>
              <a:t>level : BDT 3,000 to BDT </a:t>
            </a:r>
            <a:r>
              <a:rPr lang="en-US" sz="2000" dirty="0" smtClean="0"/>
              <a:t>10,000</a:t>
            </a:r>
          </a:p>
          <a:p>
            <a:r>
              <a:rPr lang="en-US" sz="2000" dirty="0" smtClean="0"/>
              <a:t>Uneducated</a:t>
            </a:r>
            <a:endParaRPr lang="en-US" sz="2000" dirty="0"/>
          </a:p>
          <a:p>
            <a:pPr marL="0" indent="0">
              <a:buNone/>
            </a:pPr>
            <a:endParaRPr lang="en-US" sz="2000" dirty="0"/>
          </a:p>
        </p:txBody>
      </p:sp>
    </p:spTree>
    <p:extLst>
      <p:ext uri="{BB962C8B-B14F-4D97-AF65-F5344CB8AC3E}">
        <p14:creationId xmlns:p14="http://schemas.microsoft.com/office/powerpoint/2010/main" val="191734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Segmentation [cont.]</a:t>
            </a:r>
            <a:endParaRPr lang="en-US" dirty="0"/>
          </a:p>
        </p:txBody>
      </p:sp>
      <p:sp>
        <p:nvSpPr>
          <p:cNvPr id="3" name="Content Placeholder 2"/>
          <p:cNvSpPr>
            <a:spLocks noGrp="1"/>
          </p:cNvSpPr>
          <p:nvPr>
            <p:ph idx="1"/>
          </p:nvPr>
        </p:nvSpPr>
        <p:spPr>
          <a:xfrm>
            <a:off x="1154954" y="2603500"/>
            <a:ext cx="10152697" cy="3416300"/>
          </a:xfrm>
        </p:spPr>
        <p:txBody>
          <a:bodyPr>
            <a:noAutofit/>
          </a:bodyPr>
          <a:lstStyle/>
          <a:p>
            <a:r>
              <a:rPr lang="en-US" sz="2000" b="1" dirty="0"/>
              <a:t>Psychographic segmentation</a:t>
            </a:r>
            <a:r>
              <a:rPr lang="en-US" sz="2000" dirty="0"/>
              <a:t> divides the market on the basis of human personality and lifestyle. </a:t>
            </a:r>
          </a:p>
          <a:p>
            <a:pPr lvl="1"/>
            <a:r>
              <a:rPr lang="en-US" b="1" dirty="0"/>
              <a:t>Lifestyle</a:t>
            </a:r>
            <a:r>
              <a:rPr lang="en-US" dirty="0"/>
              <a:t> is a person’s pattern of living and how they interact in the world. Example: healthy lifestyle, trendy lifestyle, adventurous lifestyle. </a:t>
            </a:r>
          </a:p>
          <a:p>
            <a:pPr lvl="1"/>
            <a:r>
              <a:rPr lang="en-US" b="1" dirty="0"/>
              <a:t>Personality</a:t>
            </a:r>
            <a:r>
              <a:rPr lang="en-US" dirty="0"/>
              <a:t> refers to the unique psychological characteristics. Some parameters of personality: self confidence, dominance, sociability, autonomy, adaptable, aggressive. </a:t>
            </a:r>
          </a:p>
          <a:p>
            <a:endParaRPr lang="en-US" sz="2000" dirty="0"/>
          </a:p>
          <a:p>
            <a:endParaRPr lang="en-US" sz="2000" dirty="0"/>
          </a:p>
        </p:txBody>
      </p:sp>
    </p:spTree>
    <p:extLst>
      <p:ext uri="{BB962C8B-B14F-4D97-AF65-F5344CB8AC3E}">
        <p14:creationId xmlns:p14="http://schemas.microsoft.com/office/powerpoint/2010/main" val="3978043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450</TotalTime>
  <Words>2136</Words>
  <Application>Microsoft Office PowerPoint</Application>
  <PresentationFormat>Widescreen</PresentationFormat>
  <Paragraphs>157</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Century Gothic</vt:lpstr>
      <vt:lpstr>Wingdings 3</vt:lpstr>
      <vt:lpstr>Ion Boardroom</vt:lpstr>
      <vt:lpstr>BRAND POSITIONING</vt:lpstr>
      <vt:lpstr>The STP Analysis</vt:lpstr>
      <vt:lpstr>Market Segmentation</vt:lpstr>
      <vt:lpstr>Market Segmentation [cont.]</vt:lpstr>
      <vt:lpstr>Market Segmentation [cont.]</vt:lpstr>
      <vt:lpstr>SOCIO ECONOMIC CLASS OF BANGLADESH (By Nielsen)</vt:lpstr>
      <vt:lpstr>SOCIO ECONOMIC CLASS OF BANGLADESH (By Nielsen)</vt:lpstr>
      <vt:lpstr>SOCIO ECONOMIC CLASS OF BANGLADESH (By Nielsen)</vt:lpstr>
      <vt:lpstr>Market Segmentation [cont.]</vt:lpstr>
      <vt:lpstr>Market Segmentation [cont.]</vt:lpstr>
      <vt:lpstr>Market Segmentation [cont.]</vt:lpstr>
      <vt:lpstr>Target Marketing</vt:lpstr>
      <vt:lpstr>Target Marketing [cont.]</vt:lpstr>
      <vt:lpstr>LUX (Mass Marketing)</vt:lpstr>
      <vt:lpstr>SHAKTI DOI (Differentiated Marketing)</vt:lpstr>
      <vt:lpstr>Target Marketing [cont.]</vt:lpstr>
      <vt:lpstr>Positioning</vt:lpstr>
      <vt:lpstr>PowerPoint Presentation</vt:lpstr>
      <vt:lpstr>PowerPoint Presentation</vt:lpstr>
      <vt:lpstr>PowerPoint Presentation</vt:lpstr>
      <vt:lpstr>PowerPoint Presentation</vt:lpstr>
      <vt:lpstr>Positioning Strategies by David Aaker and Gary Shansby</vt:lpstr>
      <vt:lpstr>Positioning Strategies by David Aaker and Gary Shansby</vt:lpstr>
      <vt:lpstr>PowerPoint Presentation</vt:lpstr>
      <vt:lpstr>PowerPoint Presentation</vt:lpstr>
      <vt:lpstr>Positioning Strategies by David Aaker and Gary Shansby</vt:lpstr>
      <vt:lpstr>PowerPoint Presentation</vt:lpstr>
      <vt:lpstr>PowerPoint Presentation</vt:lpstr>
      <vt:lpstr>Nature of Competition</vt:lpstr>
      <vt:lpstr>Points-of-Difference (POD) vs Points-of-Parity (POP)</vt:lpstr>
      <vt:lpstr>Unique Selling Proposition (USP) &amp; POD</vt:lpstr>
      <vt:lpstr>In this example let’s assume that the market leader is McDonald’s. The center circle in the diagram highlights the points-of-parity that the rival chain wants to duplicate. However, the rival firm chain still needs to give consumers a reason to switch, so they have identified two points-of-difference to highlight as part of their overall positioning</vt:lpstr>
      <vt:lpstr>Example 2: Small education provider, who offers an alternative to a large university program. Again the large central circle highlights the points-of-parity. The points-of-difference (as highlighted in the outside circles) indicate that this particular college/school has decided to emphasize three major differentiating benefits. </vt:lpstr>
      <vt:lpstr>Updating Positioning over time</vt:lpstr>
      <vt:lpstr>LADDERING</vt:lpstr>
      <vt:lpstr>REACTING</vt:lpstr>
      <vt:lpstr>Brand Mantra</vt:lpstr>
      <vt:lpstr>NIKE’S Brand Mantra</vt:lpstr>
      <vt:lpstr>Three parameters of Brand Mantra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POSITIONING</dc:title>
  <dc:creator>Faiz Hossain</dc:creator>
  <cp:lastModifiedBy>Faiz Hossain</cp:lastModifiedBy>
  <cp:revision>25</cp:revision>
  <dcterms:created xsi:type="dcterms:W3CDTF">2016-01-31T03:39:43Z</dcterms:created>
  <dcterms:modified xsi:type="dcterms:W3CDTF">2016-02-03T06:40:58Z</dcterms:modified>
</cp:coreProperties>
</file>