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76" r:id="rId7"/>
    <p:sldId id="261" r:id="rId8"/>
    <p:sldId id="262" r:id="rId9"/>
    <p:sldId id="277" r:id="rId10"/>
    <p:sldId id="278" r:id="rId11"/>
    <p:sldId id="263" r:id="rId12"/>
    <p:sldId id="265" r:id="rId13"/>
    <p:sldId id="279" r:id="rId14"/>
    <p:sldId id="266" r:id="rId15"/>
    <p:sldId id="267" r:id="rId16"/>
    <p:sldId id="268" r:id="rId17"/>
    <p:sldId id="269" r:id="rId18"/>
    <p:sldId id="281" r:id="rId19"/>
    <p:sldId id="282" r:id="rId20"/>
    <p:sldId id="283" r:id="rId21"/>
    <p:sldId id="284" r:id="rId22"/>
    <p:sldId id="285" r:id="rId23"/>
    <p:sldId id="270" r:id="rId24"/>
    <p:sldId id="271" r:id="rId25"/>
    <p:sldId id="272" r:id="rId26"/>
    <p:sldId id="273" r:id="rId27"/>
    <p:sldId id="275" r:id="rId28"/>
    <p:sldId id="28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13-Nov-17</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593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13-Nov-17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777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3187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8308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8890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13-Nov-17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9158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13-Nov-17</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5930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1BEF0D-F0BB-DE4B-95CE-6DB70DBA9567}" type="datetimeFigureOut">
              <a:rPr lang="en-US" smtClean="0"/>
              <a:pPr/>
              <a:t>13-Nov-17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9646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13-Nov-17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0135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410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081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13-Nov-17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565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13-Nov-17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6078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13-Nov-17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228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13-Nov-17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3552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13-Nov-17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070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13-Nov-17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245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13-Nov-17</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06540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hotcow.co.uk/Field-Marketing/disney-doc-mcstuffins-check-up-clinic.htm"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dynamicyield.com/2014/06/10-web-personalization-sta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DESIGNING MARKETING PROGRAMS TO BUILD BRAND EQUITY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38968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Experiential Marketing</a:t>
            </a:r>
          </a:p>
        </p:txBody>
      </p:sp>
      <p:sp>
        <p:nvSpPr>
          <p:cNvPr id="7" name="Content Placeholder 6"/>
          <p:cNvSpPr>
            <a:spLocks noGrp="1"/>
          </p:cNvSpPr>
          <p:nvPr>
            <p:ph sz="quarter" idx="4"/>
          </p:nvPr>
        </p:nvSpPr>
        <p:spPr>
          <a:xfrm>
            <a:off x="6208712" y="2697160"/>
            <a:ext cx="5562578" cy="3905251"/>
          </a:xfrm>
        </p:spPr>
        <p:txBody>
          <a:bodyPr>
            <a:normAutofit fontScale="92500"/>
          </a:bodyPr>
          <a:lstStyle/>
          <a:p>
            <a:r>
              <a:rPr lang="en-US" dirty="0"/>
              <a:t>Doc </a:t>
            </a:r>
            <a:r>
              <a:rPr lang="en-US" dirty="0" err="1"/>
              <a:t>McStuffin</a:t>
            </a:r>
            <a:r>
              <a:rPr lang="en-US" dirty="0"/>
              <a:t> is a Disney Channel TV show about a six-year-old girl who heals toys out of her imaginary clinic</a:t>
            </a:r>
            <a:r>
              <a:rPr lang="en-US" dirty="0" smtClean="0"/>
              <a:t>.</a:t>
            </a:r>
          </a:p>
          <a:p>
            <a:r>
              <a:rPr lang="en-US" dirty="0"/>
              <a:t>To promote the upcoming second series and increase merchandise sales </a:t>
            </a:r>
            <a:r>
              <a:rPr lang="en-US" dirty="0">
                <a:hlinkClick r:id="rId2"/>
              </a:rPr>
              <a:t>Disney recreated Doc’s clinic</a:t>
            </a:r>
            <a:r>
              <a:rPr lang="en-US" dirty="0"/>
              <a:t> in Tesco, </a:t>
            </a:r>
            <a:r>
              <a:rPr lang="en-US" dirty="0" err="1"/>
              <a:t>Smyths</a:t>
            </a:r>
            <a:r>
              <a:rPr lang="en-US" dirty="0"/>
              <a:t> and Toys R Us in the UK.</a:t>
            </a:r>
          </a:p>
          <a:p>
            <a:r>
              <a:rPr lang="en-US" dirty="0"/>
              <a:t>Children were given a 10-minute immersive experience where they took the role of Doc and diagnosed what was wrong with Big Ted.</a:t>
            </a:r>
          </a:p>
          <a:p>
            <a:r>
              <a:rPr lang="en-US" dirty="0"/>
              <a:t>Children waiting for their turn were able to play with Doc </a:t>
            </a:r>
            <a:r>
              <a:rPr lang="en-US" dirty="0" err="1"/>
              <a:t>McStuffin</a:t>
            </a:r>
            <a:r>
              <a:rPr lang="en-US" dirty="0"/>
              <a:t> merchandise, do </a:t>
            </a:r>
            <a:r>
              <a:rPr lang="en-US" dirty="0" err="1"/>
              <a:t>colouring</a:t>
            </a:r>
            <a:r>
              <a:rPr lang="en-US" dirty="0"/>
              <a:t> in, or watch clips from the TV show.</a:t>
            </a:r>
          </a:p>
        </p:txBody>
      </p:sp>
      <p:sp>
        <p:nvSpPr>
          <p:cNvPr id="5" name="Content Placeholder 4"/>
          <p:cNvSpPr>
            <a:spLocks noGrp="1"/>
          </p:cNvSpPr>
          <p:nvPr>
            <p:ph sz="half" idx="2"/>
          </p:nvPr>
        </p:nvSpPr>
        <p:spPr/>
        <p:txBody>
          <a:bodyPr/>
          <a:lstStyle/>
          <a:p>
            <a:endParaRPr lang="en-US" dirty="0"/>
          </a:p>
        </p:txBody>
      </p:sp>
      <p:pic>
        <p:nvPicPr>
          <p:cNvPr id="2050" name="Picture 2" descr="https://assets.econsultancy.com/images/resized/0005/0844/doc_mcstuffin-blog-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07" y="2697160"/>
            <a:ext cx="5857875"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282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One-to-One </a:t>
            </a:r>
            <a:r>
              <a:rPr lang="en-US" b="1" dirty="0" smtClean="0"/>
              <a:t>Marketing</a:t>
            </a:r>
            <a:endParaRPr lang="en-US" b="1" dirty="0"/>
          </a:p>
        </p:txBody>
      </p:sp>
      <p:sp>
        <p:nvSpPr>
          <p:cNvPr id="4" name="Text Placeholder 3"/>
          <p:cNvSpPr>
            <a:spLocks noGrp="1"/>
          </p:cNvSpPr>
          <p:nvPr>
            <p:ph type="body" idx="1"/>
          </p:nvPr>
        </p:nvSpPr>
        <p:spPr/>
        <p:txBody>
          <a:bodyPr/>
          <a:lstStyle/>
          <a:p>
            <a:r>
              <a:rPr lang="en-US" dirty="0"/>
              <a:t>Competitive Rationale</a:t>
            </a:r>
          </a:p>
        </p:txBody>
      </p:sp>
      <p:sp>
        <p:nvSpPr>
          <p:cNvPr id="3" name="Content Placeholder 2"/>
          <p:cNvSpPr>
            <a:spLocks noGrp="1"/>
          </p:cNvSpPr>
          <p:nvPr>
            <p:ph sz="half" idx="2"/>
          </p:nvPr>
        </p:nvSpPr>
        <p:spPr/>
        <p:txBody>
          <a:bodyPr>
            <a:normAutofit lnSpcReduction="10000"/>
          </a:bodyPr>
          <a:lstStyle/>
          <a:p>
            <a:pPr>
              <a:defRPr/>
            </a:pPr>
            <a:r>
              <a:rPr lang="en-US" dirty="0"/>
              <a:t>Consumers help to add value by providing information.</a:t>
            </a:r>
          </a:p>
          <a:p>
            <a:pPr>
              <a:defRPr/>
            </a:pPr>
            <a:r>
              <a:rPr lang="en-US" dirty="0"/>
              <a:t>Firm adds value by generating rewarding experiences with consumers.</a:t>
            </a:r>
          </a:p>
          <a:p>
            <a:pPr lvl="1">
              <a:defRPr/>
            </a:pPr>
            <a:r>
              <a:rPr lang="en-US" dirty="0"/>
              <a:t>Creates switching costs for consumers</a:t>
            </a:r>
          </a:p>
          <a:p>
            <a:pPr lvl="1">
              <a:defRPr/>
            </a:pPr>
            <a:r>
              <a:rPr lang="en-US" dirty="0"/>
              <a:t>Reduces transaction costs for consumers</a:t>
            </a:r>
          </a:p>
          <a:p>
            <a:pPr lvl="1">
              <a:defRPr/>
            </a:pPr>
            <a:r>
              <a:rPr lang="en-US" dirty="0"/>
              <a:t>Maximizes utility for consumers</a:t>
            </a:r>
          </a:p>
          <a:p>
            <a:pPr>
              <a:buFontTx/>
              <a:buChar char="–"/>
              <a:defRPr/>
            </a:pPr>
            <a:endParaRPr lang="en-US" sz="2800" dirty="0">
              <a:latin typeface="Tahoma" pitchFamily="34" charset="0"/>
            </a:endParaRPr>
          </a:p>
          <a:p>
            <a:endParaRPr lang="en-US" dirty="0"/>
          </a:p>
        </p:txBody>
      </p:sp>
      <p:sp>
        <p:nvSpPr>
          <p:cNvPr id="5" name="Text Placeholder 4"/>
          <p:cNvSpPr>
            <a:spLocks noGrp="1"/>
          </p:cNvSpPr>
          <p:nvPr>
            <p:ph type="body" sz="quarter" idx="3"/>
          </p:nvPr>
        </p:nvSpPr>
        <p:spPr/>
        <p:txBody>
          <a:bodyPr/>
          <a:lstStyle/>
          <a:p>
            <a:r>
              <a:rPr lang="en-US" dirty="0"/>
              <a:t>Consumer Differentiation</a:t>
            </a:r>
          </a:p>
        </p:txBody>
      </p:sp>
      <p:sp>
        <p:nvSpPr>
          <p:cNvPr id="6" name="Content Placeholder 5"/>
          <p:cNvSpPr>
            <a:spLocks noGrp="1"/>
          </p:cNvSpPr>
          <p:nvPr>
            <p:ph sz="quarter" idx="4"/>
          </p:nvPr>
        </p:nvSpPr>
        <p:spPr/>
        <p:txBody>
          <a:bodyPr>
            <a:normAutofit/>
          </a:bodyPr>
          <a:lstStyle/>
          <a:p>
            <a:pPr marL="0" indent="0">
              <a:buNone/>
            </a:pPr>
            <a:r>
              <a:rPr lang="en-US" b="1" dirty="0"/>
              <a:t>Treat different consumers differently</a:t>
            </a:r>
          </a:p>
          <a:p>
            <a:r>
              <a:rPr lang="en-US" dirty="0"/>
              <a:t>Different needs</a:t>
            </a:r>
          </a:p>
          <a:p>
            <a:r>
              <a:rPr lang="en-US" dirty="0"/>
              <a:t>Different values to firm</a:t>
            </a:r>
          </a:p>
          <a:p>
            <a:pPr lvl="1"/>
            <a:r>
              <a:rPr lang="en-US" dirty="0"/>
              <a:t>Current</a:t>
            </a:r>
          </a:p>
          <a:p>
            <a:pPr lvl="1"/>
            <a:r>
              <a:rPr lang="en-US" dirty="0"/>
              <a:t>Future (lifetime value)</a:t>
            </a:r>
          </a:p>
          <a:p>
            <a:pPr marL="0" indent="0">
              <a:buNone/>
            </a:pPr>
            <a:endParaRPr lang="en-US" dirty="0"/>
          </a:p>
        </p:txBody>
      </p:sp>
    </p:spTree>
    <p:extLst>
      <p:ext uri="{BB962C8B-B14F-4D97-AF65-F5344CB8AC3E}">
        <p14:creationId xmlns:p14="http://schemas.microsoft.com/office/powerpoint/2010/main" val="1724049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One-to-One Marketing: Five Key Steps</a:t>
            </a:r>
          </a:p>
        </p:txBody>
      </p:sp>
      <p:sp>
        <p:nvSpPr>
          <p:cNvPr id="3" name="Content Placeholder 2"/>
          <p:cNvSpPr>
            <a:spLocks noGrp="1"/>
          </p:cNvSpPr>
          <p:nvPr>
            <p:ph idx="1"/>
          </p:nvPr>
        </p:nvSpPr>
        <p:spPr/>
        <p:txBody>
          <a:bodyPr/>
          <a:lstStyle/>
          <a:p>
            <a:pPr>
              <a:defRPr/>
            </a:pPr>
            <a:r>
              <a:rPr lang="en-US" b="1" i="1" dirty="0"/>
              <a:t>Identify</a:t>
            </a:r>
            <a:r>
              <a:rPr lang="en-US" dirty="0"/>
              <a:t> consumers, </a:t>
            </a:r>
            <a:r>
              <a:rPr lang="en-US" dirty="0" smtClean="0"/>
              <a:t>individually</a:t>
            </a:r>
            <a:endParaRPr lang="en-US" dirty="0"/>
          </a:p>
          <a:p>
            <a:pPr>
              <a:defRPr/>
            </a:pPr>
            <a:r>
              <a:rPr lang="en-US" b="1" i="1" dirty="0"/>
              <a:t>Differentiate</a:t>
            </a:r>
            <a:r>
              <a:rPr lang="en-US" dirty="0"/>
              <a:t> them by value and needs</a:t>
            </a:r>
          </a:p>
          <a:p>
            <a:pPr>
              <a:defRPr/>
            </a:pPr>
            <a:r>
              <a:rPr lang="en-US" b="1" i="1" dirty="0"/>
              <a:t>Interact</a:t>
            </a:r>
            <a:r>
              <a:rPr lang="en-US" dirty="0"/>
              <a:t> with them more cost-efficiently and effectively</a:t>
            </a:r>
          </a:p>
          <a:p>
            <a:pPr>
              <a:defRPr/>
            </a:pPr>
            <a:r>
              <a:rPr lang="en-US" b="1" i="1" dirty="0"/>
              <a:t>Customize</a:t>
            </a:r>
            <a:r>
              <a:rPr lang="en-US" dirty="0"/>
              <a:t> some aspect of the firm’s behavior</a:t>
            </a:r>
          </a:p>
          <a:p>
            <a:pPr>
              <a:defRPr/>
            </a:pPr>
            <a:r>
              <a:rPr lang="en-US" b="1" i="1" dirty="0"/>
              <a:t>Brand</a:t>
            </a:r>
            <a:r>
              <a:rPr lang="en-US" dirty="0"/>
              <a:t> the relationship</a:t>
            </a:r>
          </a:p>
          <a:p>
            <a:endParaRPr lang="en-US" dirty="0"/>
          </a:p>
        </p:txBody>
      </p:sp>
    </p:spTree>
    <p:extLst>
      <p:ext uri="{BB962C8B-B14F-4D97-AF65-F5344CB8AC3E}">
        <p14:creationId xmlns:p14="http://schemas.microsoft.com/office/powerpoint/2010/main" val="44624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2.fashionbeans.com/wp-content/uploads/2013/07/diytailo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93372"/>
            <a:ext cx="95250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salonpricelady.com/wp-content/uploads/2015/05/hair-sal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350" y="3130517"/>
            <a:ext cx="5069938" cy="361486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arsets.co.uk/upload/temp/track%20dh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2251" y="4183917"/>
            <a:ext cx="3867150"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163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Permission Marketing</a:t>
            </a:r>
            <a:r>
              <a:rPr lang="en-US" dirty="0"/>
              <a:t> (Seth Godin)</a:t>
            </a:r>
          </a:p>
        </p:txBody>
      </p:sp>
      <p:sp>
        <p:nvSpPr>
          <p:cNvPr id="3" name="Content Placeholder 2"/>
          <p:cNvSpPr>
            <a:spLocks noGrp="1"/>
          </p:cNvSpPr>
          <p:nvPr>
            <p:ph idx="1"/>
          </p:nvPr>
        </p:nvSpPr>
        <p:spPr>
          <a:xfrm>
            <a:off x="1154954" y="2603500"/>
            <a:ext cx="10294364" cy="3416300"/>
          </a:xfrm>
        </p:spPr>
        <p:txBody>
          <a:bodyPr/>
          <a:lstStyle/>
          <a:p>
            <a:pPr marL="0" indent="0">
              <a:spcBef>
                <a:spcPct val="0"/>
              </a:spcBef>
              <a:buNone/>
              <a:defRPr/>
            </a:pPr>
            <a:r>
              <a:rPr lang="en-US" dirty="0"/>
              <a:t>According to Seth Godin (who coined the term), “permission marketing is the privilege (not the right) of delivering anticipated, personal, and relevant messages to people who actually want them</a:t>
            </a:r>
            <a:r>
              <a:rPr lang="en-US" dirty="0" smtClean="0"/>
              <a:t>.”</a:t>
            </a:r>
          </a:p>
          <a:p>
            <a:pPr marL="0" indent="0">
              <a:spcBef>
                <a:spcPct val="0"/>
              </a:spcBef>
              <a:buNone/>
              <a:defRPr/>
            </a:pPr>
            <a:endParaRPr lang="en-US" dirty="0" smtClean="0"/>
          </a:p>
          <a:p>
            <a:pPr>
              <a:spcBef>
                <a:spcPct val="0"/>
              </a:spcBef>
              <a:defRPr/>
            </a:pPr>
            <a:r>
              <a:rPr lang="en-US" dirty="0"/>
              <a:t>Those who want messages </a:t>
            </a:r>
            <a:r>
              <a:rPr lang="en-US" b="1" dirty="0"/>
              <a:t>sign up</a:t>
            </a:r>
            <a:r>
              <a:rPr lang="en-US" dirty="0"/>
              <a:t>, </a:t>
            </a:r>
            <a:r>
              <a:rPr lang="en-US" b="1" dirty="0"/>
              <a:t>subscribe</a:t>
            </a:r>
            <a:r>
              <a:rPr lang="en-US" dirty="0"/>
              <a:t>, or otherwise opt-in to particular message mediums, such as </a:t>
            </a:r>
            <a:r>
              <a:rPr lang="en-US" b="1" dirty="0"/>
              <a:t>newsletters</a:t>
            </a:r>
            <a:r>
              <a:rPr lang="en-US" dirty="0"/>
              <a:t> or </a:t>
            </a:r>
            <a:r>
              <a:rPr lang="en-US" b="1" dirty="0"/>
              <a:t>short message services</a:t>
            </a:r>
            <a:r>
              <a:rPr lang="en-US" dirty="0"/>
              <a:t> (SMS</a:t>
            </a:r>
            <a:r>
              <a:rPr lang="en-US" dirty="0" smtClean="0"/>
              <a:t>).</a:t>
            </a:r>
          </a:p>
          <a:p>
            <a:pPr marL="0" indent="0">
              <a:spcBef>
                <a:spcPct val="0"/>
              </a:spcBef>
              <a:buNone/>
              <a:defRPr/>
            </a:pPr>
            <a:endParaRPr lang="en-US" dirty="0" smtClean="0"/>
          </a:p>
          <a:p>
            <a:pPr marL="0" indent="0">
              <a:spcBef>
                <a:spcPct val="0"/>
              </a:spcBef>
              <a:buNone/>
              <a:defRPr/>
            </a:pPr>
            <a:r>
              <a:rPr lang="en-US" dirty="0" smtClean="0"/>
              <a:t>Permission </a:t>
            </a:r>
            <a:r>
              <a:rPr lang="en-US" dirty="0"/>
              <a:t>marketing can be contrasted to </a:t>
            </a:r>
            <a:r>
              <a:rPr lang="en-US" b="1" dirty="0"/>
              <a:t>interruption marketing</a:t>
            </a:r>
            <a:r>
              <a:rPr lang="en-US" dirty="0"/>
              <a:t>. </a:t>
            </a:r>
          </a:p>
          <a:p>
            <a:endParaRPr lang="en-US" dirty="0"/>
          </a:p>
        </p:txBody>
      </p:sp>
    </p:spTree>
    <p:extLst>
      <p:ext uri="{BB962C8B-B14F-4D97-AF65-F5344CB8AC3E}">
        <p14:creationId xmlns:p14="http://schemas.microsoft.com/office/powerpoint/2010/main" val="1646562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Steps in </a:t>
            </a:r>
            <a:r>
              <a:rPr lang="en-US" b="1" dirty="0"/>
              <a:t>Permission Marketing</a:t>
            </a:r>
          </a:p>
        </p:txBody>
      </p:sp>
      <p:sp>
        <p:nvSpPr>
          <p:cNvPr id="3" name="Content Placeholder 2"/>
          <p:cNvSpPr>
            <a:spLocks noGrp="1"/>
          </p:cNvSpPr>
          <p:nvPr>
            <p:ph idx="1"/>
          </p:nvPr>
        </p:nvSpPr>
        <p:spPr>
          <a:xfrm>
            <a:off x="1154954" y="2603500"/>
            <a:ext cx="9907998" cy="3416300"/>
          </a:xfrm>
        </p:spPr>
        <p:txBody>
          <a:bodyPr>
            <a:normAutofit/>
          </a:bodyPr>
          <a:lstStyle/>
          <a:p>
            <a:pPr marL="609600" indent="-609600">
              <a:buFont typeface="Wingdings" panose="05000000000000000000" pitchFamily="2" charset="2"/>
              <a:buAutoNum type="arabicPeriod"/>
              <a:defRPr/>
            </a:pPr>
            <a:r>
              <a:rPr lang="en-US" sz="2000" dirty="0"/>
              <a:t>Offer the prospect an </a:t>
            </a:r>
            <a:r>
              <a:rPr lang="en-US" sz="2000" u="sng" dirty="0"/>
              <a:t>incentive</a:t>
            </a:r>
            <a:r>
              <a:rPr lang="en-US" sz="2000" dirty="0"/>
              <a:t> to volunteer.</a:t>
            </a:r>
          </a:p>
          <a:p>
            <a:pPr marL="609600" indent="-609600">
              <a:buFont typeface="Wingdings" panose="05000000000000000000" pitchFamily="2" charset="2"/>
              <a:buAutoNum type="arabicPeriod"/>
              <a:defRPr/>
            </a:pPr>
            <a:r>
              <a:rPr lang="en-US" sz="2000" dirty="0"/>
              <a:t>Offer the interested prospect a </a:t>
            </a:r>
            <a:r>
              <a:rPr lang="en-US" sz="2000" u="sng" dirty="0"/>
              <a:t>curriculum</a:t>
            </a:r>
            <a:r>
              <a:rPr lang="en-US" sz="2000" dirty="0"/>
              <a:t> over time, </a:t>
            </a:r>
            <a:r>
              <a:rPr lang="en-US" sz="2000" u="sng" dirty="0"/>
              <a:t>teaching</a:t>
            </a:r>
            <a:r>
              <a:rPr lang="en-US" sz="2000" dirty="0"/>
              <a:t> consumers about the product.</a:t>
            </a:r>
          </a:p>
          <a:p>
            <a:pPr marL="609600" indent="-609600">
              <a:buFont typeface="Wingdings" panose="05000000000000000000" pitchFamily="2" charset="2"/>
              <a:buAutoNum type="arabicPeriod"/>
              <a:defRPr/>
            </a:pPr>
            <a:r>
              <a:rPr lang="en-US" sz="2000" dirty="0"/>
              <a:t>Reinforce the incentive to guarantee that prospect </a:t>
            </a:r>
            <a:r>
              <a:rPr lang="en-US" sz="2000" u="sng" dirty="0"/>
              <a:t>maintains the permission</a:t>
            </a:r>
            <a:r>
              <a:rPr lang="en-US" sz="2000" dirty="0"/>
              <a:t>.</a:t>
            </a:r>
          </a:p>
          <a:p>
            <a:pPr marL="609600" indent="-609600">
              <a:buFont typeface="Wingdings" panose="05000000000000000000" pitchFamily="2" charset="2"/>
              <a:buAutoNum type="arabicPeriod"/>
              <a:defRPr/>
            </a:pPr>
            <a:r>
              <a:rPr lang="en-US" sz="2000" dirty="0"/>
              <a:t>Offer </a:t>
            </a:r>
            <a:r>
              <a:rPr lang="en-US" sz="2000" u="sng" dirty="0"/>
              <a:t>additional incentives</a:t>
            </a:r>
            <a:r>
              <a:rPr lang="en-US" sz="2000" dirty="0"/>
              <a:t> to get </a:t>
            </a:r>
            <a:r>
              <a:rPr lang="en-US" sz="2000" u="sng" dirty="0"/>
              <a:t>more permission</a:t>
            </a:r>
            <a:r>
              <a:rPr lang="en-US" sz="2000" dirty="0"/>
              <a:t> from the consumer.</a:t>
            </a:r>
          </a:p>
          <a:p>
            <a:pPr marL="609600" indent="-609600">
              <a:buFont typeface="Wingdings" panose="05000000000000000000" pitchFamily="2" charset="2"/>
              <a:buAutoNum type="arabicPeriod"/>
              <a:defRPr/>
            </a:pPr>
            <a:r>
              <a:rPr lang="en-US" sz="2000" dirty="0"/>
              <a:t>Over time, </a:t>
            </a:r>
            <a:r>
              <a:rPr lang="en-US" sz="2000" u="sng" dirty="0"/>
              <a:t>leverage</a:t>
            </a:r>
            <a:r>
              <a:rPr lang="en-US" sz="2000" dirty="0"/>
              <a:t> the permission to change consumer behavior toward profits.</a:t>
            </a:r>
          </a:p>
          <a:p>
            <a:endParaRPr lang="en-US" sz="2000" dirty="0"/>
          </a:p>
        </p:txBody>
      </p:sp>
    </p:spTree>
    <p:extLst>
      <p:ext uri="{BB962C8B-B14F-4D97-AF65-F5344CB8AC3E}">
        <p14:creationId xmlns:p14="http://schemas.microsoft.com/office/powerpoint/2010/main" val="962971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Integrating the Brand</a:t>
            </a:r>
            <a:br>
              <a:rPr lang="en-US" b="1" dirty="0"/>
            </a:br>
            <a:r>
              <a:rPr lang="en-US" b="1" dirty="0"/>
              <a:t>Into Supporting Marketing Programs</a:t>
            </a:r>
          </a:p>
        </p:txBody>
      </p:sp>
      <p:sp>
        <p:nvSpPr>
          <p:cNvPr id="3" name="Content Placeholder 2"/>
          <p:cNvSpPr>
            <a:spLocks noGrp="1"/>
          </p:cNvSpPr>
          <p:nvPr>
            <p:ph idx="1"/>
          </p:nvPr>
        </p:nvSpPr>
        <p:spPr/>
        <p:txBody>
          <a:bodyPr/>
          <a:lstStyle/>
          <a:p>
            <a:pPr marL="0" indent="0">
              <a:buNone/>
            </a:pPr>
            <a:r>
              <a:rPr lang="en-US" b="1" dirty="0"/>
              <a:t>Supporting marketing mix should be designed to enhance awareness and establish desired brand image.</a:t>
            </a:r>
          </a:p>
          <a:p>
            <a:pPr>
              <a:defRPr/>
            </a:pPr>
            <a:r>
              <a:rPr lang="en-US" dirty="0"/>
              <a:t>Product strategy</a:t>
            </a:r>
          </a:p>
          <a:p>
            <a:pPr>
              <a:defRPr/>
            </a:pPr>
            <a:r>
              <a:rPr lang="en-US" dirty="0"/>
              <a:t>Pricing strategy</a:t>
            </a:r>
          </a:p>
          <a:p>
            <a:pPr>
              <a:defRPr/>
            </a:pPr>
            <a:r>
              <a:rPr lang="en-US" dirty="0"/>
              <a:t>Channel strategy</a:t>
            </a:r>
          </a:p>
          <a:p>
            <a:endParaRPr lang="en-US" dirty="0"/>
          </a:p>
        </p:txBody>
      </p:sp>
    </p:spTree>
    <p:extLst>
      <p:ext uri="{BB962C8B-B14F-4D97-AF65-F5344CB8AC3E}">
        <p14:creationId xmlns:p14="http://schemas.microsoft.com/office/powerpoint/2010/main" val="1490071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Product Strategy</a:t>
            </a:r>
          </a:p>
        </p:txBody>
      </p:sp>
      <p:sp>
        <p:nvSpPr>
          <p:cNvPr id="3" name="Content Placeholder 2"/>
          <p:cNvSpPr>
            <a:spLocks noGrp="1"/>
          </p:cNvSpPr>
          <p:nvPr>
            <p:ph idx="1"/>
          </p:nvPr>
        </p:nvSpPr>
        <p:spPr/>
        <p:txBody>
          <a:bodyPr/>
          <a:lstStyle/>
          <a:p>
            <a:pPr>
              <a:defRPr/>
            </a:pPr>
            <a:r>
              <a:rPr lang="en-US" sz="2000" dirty="0"/>
              <a:t>Perceived quality and value</a:t>
            </a:r>
          </a:p>
          <a:p>
            <a:pPr lvl="1">
              <a:defRPr/>
            </a:pPr>
            <a:r>
              <a:rPr lang="en-US" dirty="0"/>
              <a:t>Brand intangibles</a:t>
            </a:r>
          </a:p>
          <a:p>
            <a:pPr lvl="1">
              <a:defRPr/>
            </a:pPr>
            <a:r>
              <a:rPr lang="en-US" dirty="0"/>
              <a:t>Total quality management and return on quality</a:t>
            </a:r>
          </a:p>
          <a:p>
            <a:pPr lvl="1">
              <a:defRPr/>
            </a:pPr>
            <a:r>
              <a:rPr lang="en-US" dirty="0"/>
              <a:t>Value chain</a:t>
            </a:r>
          </a:p>
          <a:p>
            <a:pPr>
              <a:defRPr/>
            </a:pPr>
            <a:r>
              <a:rPr lang="en-US" sz="2000" dirty="0"/>
              <a:t>Relationship marketing</a:t>
            </a:r>
          </a:p>
          <a:p>
            <a:pPr lvl="1">
              <a:defRPr/>
            </a:pPr>
            <a:r>
              <a:rPr lang="en-US" dirty="0"/>
              <a:t>Mass customization</a:t>
            </a:r>
          </a:p>
          <a:p>
            <a:pPr lvl="1">
              <a:defRPr/>
            </a:pPr>
            <a:r>
              <a:rPr lang="en-US" dirty="0" smtClean="0"/>
              <a:t>After-marketing</a:t>
            </a:r>
            <a:endParaRPr lang="en-US" dirty="0"/>
          </a:p>
          <a:p>
            <a:pPr lvl="1">
              <a:defRPr/>
            </a:pPr>
            <a:r>
              <a:rPr lang="en-US" dirty="0"/>
              <a:t>Loyalty programs</a:t>
            </a:r>
          </a:p>
          <a:p>
            <a:pPr lvl="1">
              <a:defRPr/>
            </a:pPr>
            <a:endParaRPr lang="en-US" dirty="0"/>
          </a:p>
          <a:p>
            <a:endParaRPr lang="en-US" dirty="0"/>
          </a:p>
        </p:txBody>
      </p:sp>
    </p:spTree>
    <p:extLst>
      <p:ext uri="{BB962C8B-B14F-4D97-AF65-F5344CB8AC3E}">
        <p14:creationId xmlns:p14="http://schemas.microsoft.com/office/powerpoint/2010/main" val="1962520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Strategy: </a:t>
            </a:r>
            <a:r>
              <a:rPr lang="en-US" b="1" dirty="0" smtClean="0"/>
              <a:t>Mass Customization</a:t>
            </a:r>
            <a:endParaRPr lang="en-US" dirty="0"/>
          </a:p>
        </p:txBody>
      </p:sp>
      <p:pic>
        <p:nvPicPr>
          <p:cNvPr id="4" name="Content Placeholder 3"/>
          <p:cNvPicPr>
            <a:picLocks noGrp="1" noChangeAspect="1"/>
          </p:cNvPicPr>
          <p:nvPr>
            <p:ph idx="1"/>
          </p:nvPr>
        </p:nvPicPr>
        <p:blipFill>
          <a:blip r:embed="rId2"/>
          <a:stretch>
            <a:fillRect/>
          </a:stretch>
        </p:blipFill>
        <p:spPr>
          <a:xfrm>
            <a:off x="2331075" y="2317609"/>
            <a:ext cx="6915955" cy="4260228"/>
          </a:xfrm>
          <a:prstGeom prst="rect">
            <a:avLst/>
          </a:prstGeom>
        </p:spPr>
      </p:pic>
    </p:spTree>
    <p:extLst>
      <p:ext uri="{BB962C8B-B14F-4D97-AF65-F5344CB8AC3E}">
        <p14:creationId xmlns:p14="http://schemas.microsoft.com/office/powerpoint/2010/main" val="2269019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Strategy: </a:t>
            </a:r>
            <a:r>
              <a:rPr lang="en-US" b="1" dirty="0"/>
              <a:t>Mass Customization</a:t>
            </a:r>
            <a:endParaRPr lang="en-US" dirty="0"/>
          </a:p>
        </p:txBody>
      </p:sp>
      <p:sp>
        <p:nvSpPr>
          <p:cNvPr id="3" name="Content Placeholder 2"/>
          <p:cNvSpPr>
            <a:spLocks noGrp="1"/>
          </p:cNvSpPr>
          <p:nvPr>
            <p:ph idx="1"/>
          </p:nvPr>
        </p:nvSpPr>
        <p:spPr>
          <a:xfrm>
            <a:off x="1154954" y="2603500"/>
            <a:ext cx="10281485" cy="3416300"/>
          </a:xfrm>
        </p:spPr>
        <p:txBody>
          <a:bodyPr/>
          <a:lstStyle/>
          <a:p>
            <a:pPr marL="0" indent="0">
              <a:buNone/>
            </a:pPr>
            <a:r>
              <a:rPr lang="en-US" b="1" dirty="0" smtClean="0"/>
              <a:t>1. Collaborative Customization </a:t>
            </a:r>
            <a:r>
              <a:rPr lang="en-US" dirty="0" smtClean="0"/>
              <a:t>- Collaborative customizers talk to the clients to help them recognize what they need, to recognize factors that will fulfill those needs and to create customized products following those guidelines.</a:t>
            </a:r>
          </a:p>
          <a:p>
            <a:pPr marL="0" indent="0">
              <a:buNone/>
            </a:pPr>
            <a:endParaRPr lang="en-US" dirty="0"/>
          </a:p>
        </p:txBody>
      </p:sp>
      <p:pic>
        <p:nvPicPr>
          <p:cNvPr id="4" name="Picture 3"/>
          <p:cNvPicPr>
            <a:picLocks noChangeAspect="1"/>
          </p:cNvPicPr>
          <p:nvPr/>
        </p:nvPicPr>
        <p:blipFill rotWithShape="1">
          <a:blip r:embed="rId2"/>
          <a:srcRect t="8230" b="14305"/>
          <a:stretch/>
        </p:blipFill>
        <p:spPr>
          <a:xfrm>
            <a:off x="2550013" y="3694579"/>
            <a:ext cx="7115578" cy="3099026"/>
          </a:xfrm>
          <a:prstGeom prst="rect">
            <a:avLst/>
          </a:prstGeom>
        </p:spPr>
      </p:pic>
    </p:spTree>
    <p:extLst>
      <p:ext uri="{BB962C8B-B14F-4D97-AF65-F5344CB8AC3E}">
        <p14:creationId xmlns:p14="http://schemas.microsoft.com/office/powerpoint/2010/main" val="15379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New perspectives on marketing</a:t>
            </a:r>
            <a:endParaRPr lang="en-US" b="1" dirty="0"/>
          </a:p>
        </p:txBody>
      </p:sp>
      <p:pic>
        <p:nvPicPr>
          <p:cNvPr id="2" name="Picture 2" descr="Image result for new perspective of mark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559" y="2481866"/>
            <a:ext cx="7352808" cy="4084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179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Strategy: </a:t>
            </a:r>
            <a:r>
              <a:rPr lang="en-US" b="1" dirty="0"/>
              <a:t>Mass Customization</a:t>
            </a:r>
            <a:endParaRPr lang="en-US" dirty="0"/>
          </a:p>
        </p:txBody>
      </p:sp>
      <p:sp>
        <p:nvSpPr>
          <p:cNvPr id="3" name="Content Placeholder 2"/>
          <p:cNvSpPr>
            <a:spLocks noGrp="1"/>
          </p:cNvSpPr>
          <p:nvPr>
            <p:ph idx="1"/>
          </p:nvPr>
        </p:nvSpPr>
        <p:spPr/>
        <p:txBody>
          <a:bodyPr/>
          <a:lstStyle/>
          <a:p>
            <a:pPr marL="0" indent="0">
              <a:buNone/>
            </a:pPr>
            <a:r>
              <a:rPr lang="en-US" b="1" dirty="0" smtClean="0"/>
              <a:t>2. Adaptive Customization</a:t>
            </a:r>
            <a:r>
              <a:rPr lang="en-US" dirty="0" smtClean="0"/>
              <a:t> - Businesses </a:t>
            </a:r>
            <a:r>
              <a:rPr lang="en-US" dirty="0"/>
              <a:t>that follow the approach of adaptive customization offer one standard product to the customers along with a few customization options. This approach makes sure that the product is designed in a manner that it can be customized by the end client with absolute ease.</a:t>
            </a:r>
          </a:p>
          <a:p>
            <a:endParaRPr lang="en-US" dirty="0"/>
          </a:p>
        </p:txBody>
      </p:sp>
      <p:pic>
        <p:nvPicPr>
          <p:cNvPr id="1026" name="Picture 2" descr="https://cdn-cx-images.dynamite.myharmony.com/mh/ssv2/devices/philips-hue-glamour-v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044" y="3759672"/>
            <a:ext cx="2981325" cy="29622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aolcdn.com/hss/storage/midas/46e9e01c263d79cf9d1b5b8f046e7616/203747150/Phone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7419" y="3740587"/>
            <a:ext cx="4370980" cy="290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935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Strategy: </a:t>
            </a:r>
            <a:r>
              <a:rPr lang="en-US" b="1" dirty="0"/>
              <a:t>Mass Customization</a:t>
            </a:r>
            <a:endParaRPr lang="en-US" dirty="0"/>
          </a:p>
        </p:txBody>
      </p:sp>
      <p:sp>
        <p:nvSpPr>
          <p:cNvPr id="3" name="Content Placeholder 2"/>
          <p:cNvSpPr>
            <a:spLocks noGrp="1"/>
          </p:cNvSpPr>
          <p:nvPr>
            <p:ph idx="1"/>
          </p:nvPr>
        </p:nvSpPr>
        <p:spPr>
          <a:xfrm>
            <a:off x="1154954" y="2603500"/>
            <a:ext cx="10281485" cy="3416300"/>
          </a:xfrm>
        </p:spPr>
        <p:txBody>
          <a:bodyPr/>
          <a:lstStyle/>
          <a:p>
            <a:pPr marL="0" indent="0">
              <a:buNone/>
            </a:pPr>
            <a:r>
              <a:rPr lang="en-US" b="1" dirty="0" smtClean="0"/>
              <a:t>3. Cosmetic Customization </a:t>
            </a:r>
            <a:r>
              <a:rPr lang="en-US" dirty="0" smtClean="0"/>
              <a:t>-</a:t>
            </a:r>
            <a:r>
              <a:rPr lang="en-US" b="1" dirty="0" smtClean="0"/>
              <a:t> </a:t>
            </a:r>
            <a:r>
              <a:rPr lang="en-US" dirty="0" smtClean="0"/>
              <a:t>Cosmetic </a:t>
            </a:r>
            <a:r>
              <a:rPr lang="en-US" dirty="0"/>
              <a:t>customizers </a:t>
            </a:r>
            <a:r>
              <a:rPr lang="en-US" dirty="0" smtClean="0"/>
              <a:t>advertise </a:t>
            </a:r>
            <a:r>
              <a:rPr lang="en-US" dirty="0"/>
              <a:t>a standard product differently to different groups of clients. This approach works well when clients use the same product but want them to be presented differently. Such products are not customized but instead they are packaged differently to suit different kinds of customers.</a:t>
            </a:r>
          </a:p>
          <a:p>
            <a:endParaRPr lang="en-US" dirty="0"/>
          </a:p>
        </p:txBody>
      </p:sp>
      <p:pic>
        <p:nvPicPr>
          <p:cNvPr id="2050" name="Picture 2" descr="http://www.thedigitalnewsroom.com/wp-content/uploads/2016/05/Samsung-Galaxy-S7-Batman-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389" y="3778962"/>
            <a:ext cx="3683357" cy="2969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493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Strategy: </a:t>
            </a:r>
            <a:r>
              <a:rPr lang="en-US" b="1" dirty="0"/>
              <a:t>Mass Customization</a:t>
            </a:r>
            <a:endParaRPr lang="en-US" dirty="0"/>
          </a:p>
        </p:txBody>
      </p:sp>
      <p:sp>
        <p:nvSpPr>
          <p:cNvPr id="3" name="Content Placeholder 2"/>
          <p:cNvSpPr>
            <a:spLocks noGrp="1"/>
          </p:cNvSpPr>
          <p:nvPr>
            <p:ph idx="1"/>
          </p:nvPr>
        </p:nvSpPr>
        <p:spPr>
          <a:xfrm>
            <a:off x="1154954" y="2603500"/>
            <a:ext cx="10229970" cy="3416300"/>
          </a:xfrm>
        </p:spPr>
        <p:txBody>
          <a:bodyPr/>
          <a:lstStyle/>
          <a:p>
            <a:pPr marL="0" indent="0">
              <a:buNone/>
            </a:pPr>
            <a:r>
              <a:rPr lang="en-US" b="1" dirty="0"/>
              <a:t>4. Transparent </a:t>
            </a:r>
            <a:r>
              <a:rPr lang="en-US" b="1" dirty="0" smtClean="0"/>
              <a:t>Customization </a:t>
            </a:r>
            <a:r>
              <a:rPr lang="en-US" dirty="0" smtClean="0"/>
              <a:t>- Transparent </a:t>
            </a:r>
            <a:r>
              <a:rPr lang="en-US" dirty="0"/>
              <a:t>Customization deals with providing customized products to individual clients without telling them that the products are exclusively produced for </a:t>
            </a:r>
            <a:r>
              <a:rPr lang="en-US" dirty="0" smtClean="0"/>
              <a:t>them.</a:t>
            </a:r>
          </a:p>
          <a:p>
            <a:pPr marL="0" indent="0">
              <a:buNone/>
            </a:pPr>
            <a:r>
              <a:rPr lang="en-US" dirty="0" smtClean="0"/>
              <a:t>This </a:t>
            </a:r>
            <a:r>
              <a:rPr lang="en-US" dirty="0"/>
              <a:t>approach work in cases where the customer does not want to repeat what she/he needs incessantly or when client needs are predictable or obvious.</a:t>
            </a:r>
          </a:p>
          <a:p>
            <a:endParaRPr lang="en-US" dirty="0"/>
          </a:p>
        </p:txBody>
      </p:sp>
      <p:pic>
        <p:nvPicPr>
          <p:cNvPr id="3074" name="Picture 2" descr="http://www.rahimafrooz-ips.com/uploads/6/5/4/5/65458933/6248047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936" y="4242692"/>
            <a:ext cx="4824701" cy="257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578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Pricing Strategy</a:t>
            </a:r>
          </a:p>
        </p:txBody>
      </p:sp>
      <p:sp>
        <p:nvSpPr>
          <p:cNvPr id="3" name="Content Placeholder 2"/>
          <p:cNvSpPr>
            <a:spLocks noGrp="1"/>
          </p:cNvSpPr>
          <p:nvPr>
            <p:ph idx="1"/>
          </p:nvPr>
        </p:nvSpPr>
        <p:spPr>
          <a:xfrm>
            <a:off x="1154954" y="2603500"/>
            <a:ext cx="9959514" cy="3416300"/>
          </a:xfrm>
        </p:spPr>
        <p:txBody>
          <a:bodyPr>
            <a:normAutofit fontScale="92500" lnSpcReduction="10000"/>
          </a:bodyPr>
          <a:lstStyle/>
          <a:p>
            <a:pPr>
              <a:defRPr/>
            </a:pPr>
            <a:r>
              <a:rPr lang="en-US" altLang="ja-JP" sz="2800" b="1" dirty="0">
                <a:ea typeface="ＭＳ Ｐゴシック" charset="-128"/>
              </a:rPr>
              <a:t>Price premiums</a:t>
            </a:r>
            <a:r>
              <a:rPr lang="en-US" altLang="ja-JP" sz="2800" dirty="0">
                <a:ea typeface="ＭＳ Ｐゴシック" charset="-128"/>
              </a:rPr>
              <a:t> are among the most important brand equity benefits of building a strong brand. </a:t>
            </a:r>
            <a:endParaRPr lang="en-US" sz="2800" dirty="0"/>
          </a:p>
          <a:p>
            <a:pPr>
              <a:defRPr/>
            </a:pPr>
            <a:r>
              <a:rPr lang="en-US" sz="2800" dirty="0"/>
              <a:t>Consumer price </a:t>
            </a:r>
            <a:r>
              <a:rPr lang="en-US" sz="2800" b="1" dirty="0"/>
              <a:t>perceptions</a:t>
            </a:r>
          </a:p>
          <a:p>
            <a:pPr lvl="1">
              <a:defRPr/>
            </a:pPr>
            <a:r>
              <a:rPr lang="en-US" altLang="ja-JP" sz="2400" dirty="0">
                <a:ea typeface="ＭＳ Ｐゴシック" charset="-128"/>
              </a:rPr>
              <a:t>Consumers often rank brands according to price tiers in a category. </a:t>
            </a:r>
            <a:endParaRPr lang="en-US" sz="2400" dirty="0"/>
          </a:p>
          <a:p>
            <a:pPr>
              <a:defRPr/>
            </a:pPr>
            <a:r>
              <a:rPr lang="en-US" sz="2800" dirty="0" smtClean="0"/>
              <a:t>Setting prices to </a:t>
            </a:r>
            <a:r>
              <a:rPr lang="en-US" sz="2800" b="1" dirty="0" smtClean="0"/>
              <a:t>build brand equity</a:t>
            </a:r>
          </a:p>
          <a:p>
            <a:pPr lvl="1">
              <a:defRPr/>
            </a:pPr>
            <a:r>
              <a:rPr lang="en-US" sz="2400" dirty="0" smtClean="0"/>
              <a:t>Value pricing</a:t>
            </a:r>
          </a:p>
          <a:p>
            <a:pPr lvl="1">
              <a:defRPr/>
            </a:pPr>
            <a:r>
              <a:rPr lang="en-US" sz="2400" dirty="0" smtClean="0"/>
              <a:t>Everyday low pricing</a:t>
            </a:r>
          </a:p>
          <a:p>
            <a:endParaRPr lang="en-US" dirty="0"/>
          </a:p>
        </p:txBody>
      </p:sp>
    </p:spTree>
    <p:extLst>
      <p:ext uri="{BB962C8B-B14F-4D97-AF65-F5344CB8AC3E}">
        <p14:creationId xmlns:p14="http://schemas.microsoft.com/office/powerpoint/2010/main" val="893216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Channel Strategy</a:t>
            </a:r>
          </a:p>
        </p:txBody>
      </p:sp>
      <p:sp>
        <p:nvSpPr>
          <p:cNvPr id="3" name="Content Placeholder 2"/>
          <p:cNvSpPr>
            <a:spLocks noGrp="1"/>
          </p:cNvSpPr>
          <p:nvPr>
            <p:ph idx="1"/>
          </p:nvPr>
        </p:nvSpPr>
        <p:spPr/>
        <p:txBody>
          <a:bodyPr>
            <a:normAutofit/>
          </a:bodyPr>
          <a:lstStyle/>
          <a:p>
            <a:pPr>
              <a:defRPr/>
            </a:pPr>
            <a:r>
              <a:rPr lang="en-US" altLang="ja-JP" sz="2000" dirty="0">
                <a:ea typeface="ＭＳ Ｐゴシック" charset="-128"/>
              </a:rPr>
              <a:t>The manner by which a product is sold or distributed can have a profound impact on the resulting equity and ultimate sales success of a brand. </a:t>
            </a:r>
            <a:endParaRPr lang="en-US" sz="2000" dirty="0"/>
          </a:p>
          <a:p>
            <a:pPr>
              <a:defRPr/>
            </a:pPr>
            <a:r>
              <a:rPr lang="en-US" altLang="ja-JP" sz="2000" dirty="0">
                <a:ea typeface="ＭＳ Ｐゴシック" charset="-128"/>
              </a:rPr>
              <a:t>Channel strategy includes the design and management of intermediaries such as wholesalers, distributors, brokers, and retailers. </a:t>
            </a:r>
            <a:endParaRPr lang="en-US" sz="2000" dirty="0"/>
          </a:p>
          <a:p>
            <a:endParaRPr lang="en-US" sz="2000" dirty="0"/>
          </a:p>
        </p:txBody>
      </p:sp>
    </p:spTree>
    <p:extLst>
      <p:ext uri="{BB962C8B-B14F-4D97-AF65-F5344CB8AC3E}">
        <p14:creationId xmlns:p14="http://schemas.microsoft.com/office/powerpoint/2010/main" val="1080959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 Strategy: </a:t>
            </a:r>
            <a:r>
              <a:rPr lang="en-US" b="1" dirty="0" smtClean="0"/>
              <a:t>Channel </a:t>
            </a:r>
            <a:r>
              <a:rPr lang="en-US" b="1" dirty="0"/>
              <a:t>Design</a:t>
            </a:r>
          </a:p>
        </p:txBody>
      </p:sp>
      <p:sp>
        <p:nvSpPr>
          <p:cNvPr id="3" name="Content Placeholder 2"/>
          <p:cNvSpPr>
            <a:spLocks noGrp="1"/>
          </p:cNvSpPr>
          <p:nvPr>
            <p:ph idx="1"/>
          </p:nvPr>
        </p:nvSpPr>
        <p:spPr/>
        <p:txBody>
          <a:bodyPr/>
          <a:lstStyle/>
          <a:p>
            <a:r>
              <a:rPr lang="en-US" b="1" dirty="0"/>
              <a:t>Direct </a:t>
            </a:r>
            <a:r>
              <a:rPr lang="en-US" b="1" dirty="0" smtClean="0"/>
              <a:t>channels</a:t>
            </a:r>
            <a:r>
              <a:rPr lang="en-US" dirty="0" smtClean="0"/>
              <a:t>: Selling </a:t>
            </a:r>
            <a:r>
              <a:rPr lang="en-US" dirty="0"/>
              <a:t>through personal contacts from the company to prospective customers by mail, phone, electronic </a:t>
            </a:r>
            <a:r>
              <a:rPr lang="en-US" dirty="0" smtClean="0"/>
              <a:t>means, in-person </a:t>
            </a:r>
            <a:r>
              <a:rPr lang="en-US" dirty="0"/>
              <a:t>visits, and so </a:t>
            </a:r>
            <a:r>
              <a:rPr lang="en-US" dirty="0" smtClean="0"/>
              <a:t>forth.</a:t>
            </a:r>
            <a:endParaRPr lang="en-US" dirty="0"/>
          </a:p>
          <a:p>
            <a:endParaRPr lang="en-US" dirty="0" smtClean="0"/>
          </a:p>
          <a:p>
            <a:r>
              <a:rPr lang="en-US" b="1" dirty="0" smtClean="0"/>
              <a:t>Indirect channels</a:t>
            </a:r>
            <a:r>
              <a:rPr lang="en-US" dirty="0" smtClean="0"/>
              <a:t>: Selling </a:t>
            </a:r>
            <a:r>
              <a:rPr lang="en-US" dirty="0"/>
              <a:t>through third-party intermediaries such as agents      or broker representatives, wholesalers or distributors, and retailers or dealers</a:t>
            </a:r>
          </a:p>
          <a:p>
            <a:pPr lvl="1"/>
            <a:r>
              <a:rPr lang="en-US" dirty="0"/>
              <a:t>Push and pull </a:t>
            </a:r>
            <a:r>
              <a:rPr lang="en-US" dirty="0" smtClean="0"/>
              <a:t>strategies</a:t>
            </a:r>
            <a:endParaRPr lang="en-US" dirty="0"/>
          </a:p>
          <a:p>
            <a:endParaRPr lang="en-US" dirty="0" smtClean="0"/>
          </a:p>
          <a:p>
            <a:r>
              <a:rPr lang="en-US" b="1" dirty="0" smtClean="0"/>
              <a:t>Web </a:t>
            </a:r>
            <a:r>
              <a:rPr lang="en-US" b="1" dirty="0"/>
              <a:t>strategies</a:t>
            </a:r>
          </a:p>
          <a:p>
            <a:endParaRPr lang="en-US" dirty="0"/>
          </a:p>
        </p:txBody>
      </p:sp>
    </p:spTree>
    <p:extLst>
      <p:ext uri="{BB962C8B-B14F-4D97-AF65-F5344CB8AC3E}">
        <p14:creationId xmlns:p14="http://schemas.microsoft.com/office/powerpoint/2010/main" val="2189805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Push and Pull Strategies</a:t>
            </a:r>
          </a:p>
        </p:txBody>
      </p:sp>
      <p:sp>
        <p:nvSpPr>
          <p:cNvPr id="3" name="Content Placeholder 2"/>
          <p:cNvSpPr>
            <a:spLocks noGrp="1"/>
          </p:cNvSpPr>
          <p:nvPr>
            <p:ph idx="1"/>
          </p:nvPr>
        </p:nvSpPr>
        <p:spPr>
          <a:xfrm>
            <a:off x="1154954" y="2603500"/>
            <a:ext cx="9972392" cy="3416300"/>
          </a:xfrm>
        </p:spPr>
        <p:txBody>
          <a:bodyPr>
            <a:normAutofit/>
          </a:bodyPr>
          <a:lstStyle/>
          <a:p>
            <a:pPr>
              <a:defRPr/>
            </a:pPr>
            <a:r>
              <a:rPr lang="en-US" altLang="ja-JP" sz="2000" dirty="0">
                <a:ea typeface="ＭＳ Ｐゴシック" charset="-128"/>
              </a:rPr>
              <a:t>By devoting marketing efforts to the end consumer, a manufacturer is said to employ a </a:t>
            </a:r>
            <a:r>
              <a:rPr lang="en-US" altLang="ja-JP" sz="2000" b="1" i="1" dirty="0">
                <a:ea typeface="ＭＳ Ｐゴシック" charset="-128"/>
              </a:rPr>
              <a:t>pull strategy</a:t>
            </a:r>
            <a:r>
              <a:rPr lang="en-US" altLang="ja-JP" sz="2000" i="1" dirty="0">
                <a:ea typeface="ＭＳ Ｐゴシック" charset="-128"/>
              </a:rPr>
              <a:t>.</a:t>
            </a:r>
            <a:r>
              <a:rPr lang="en-US" altLang="ja-JP" sz="2000" dirty="0">
                <a:ea typeface="ＭＳ Ｐゴシック" charset="-128"/>
              </a:rPr>
              <a:t> </a:t>
            </a:r>
          </a:p>
          <a:p>
            <a:pPr>
              <a:defRPr/>
            </a:pPr>
            <a:r>
              <a:rPr lang="en-US" altLang="ja-JP" sz="2000" dirty="0">
                <a:ea typeface="ＭＳ Ｐゴシック" charset="-128"/>
              </a:rPr>
              <a:t>Alternatively, marketers can devote their selling efforts to the channel members themselves, providing direct incentives for them to stock and sell products to the end consumer. This approach is called a </a:t>
            </a:r>
            <a:r>
              <a:rPr lang="en-US" altLang="ja-JP" sz="2000" b="1" i="1" dirty="0">
                <a:ea typeface="ＭＳ Ｐゴシック" charset="-128"/>
              </a:rPr>
              <a:t>push strategy</a:t>
            </a:r>
            <a:r>
              <a:rPr lang="en-US" altLang="ja-JP" sz="2000" i="1" dirty="0">
                <a:ea typeface="ＭＳ Ｐゴシック" charset="-128"/>
              </a:rPr>
              <a:t>.</a:t>
            </a:r>
            <a:r>
              <a:rPr lang="en-US" altLang="ja-JP" sz="2000" dirty="0">
                <a:ea typeface="ＭＳ Ｐゴシック" charset="-128"/>
              </a:rPr>
              <a:t> </a:t>
            </a:r>
            <a:endParaRPr lang="en-US" sz="2000" dirty="0"/>
          </a:p>
          <a:p>
            <a:endParaRPr lang="en-US" sz="2000" dirty="0"/>
          </a:p>
        </p:txBody>
      </p:sp>
    </p:spTree>
    <p:extLst>
      <p:ext uri="{BB962C8B-B14F-4D97-AF65-F5344CB8AC3E}">
        <p14:creationId xmlns:p14="http://schemas.microsoft.com/office/powerpoint/2010/main" val="3725436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Strategies </a:t>
            </a:r>
          </a:p>
        </p:txBody>
      </p:sp>
      <p:sp>
        <p:nvSpPr>
          <p:cNvPr id="3" name="Content Placeholder 2"/>
          <p:cNvSpPr>
            <a:spLocks noGrp="1"/>
          </p:cNvSpPr>
          <p:nvPr>
            <p:ph idx="1"/>
          </p:nvPr>
        </p:nvSpPr>
        <p:spPr/>
        <p:txBody>
          <a:bodyPr/>
          <a:lstStyle/>
          <a:p>
            <a:pPr>
              <a:defRPr/>
            </a:pPr>
            <a:r>
              <a:rPr lang="en-US" altLang="ja-JP" dirty="0">
                <a:ea typeface="ＭＳ Ｐゴシック" charset="-128"/>
              </a:rPr>
              <a:t>Advantage of having both a physical “brick and mortar” channel and a virtual, online retail channel</a:t>
            </a:r>
          </a:p>
          <a:p>
            <a:pPr>
              <a:defRPr/>
            </a:pPr>
            <a:r>
              <a:rPr lang="en-US" altLang="ja-JP" dirty="0">
                <a:ea typeface="ＭＳ Ｐゴシック" charset="-128"/>
              </a:rPr>
              <a:t>The </a:t>
            </a:r>
            <a:r>
              <a:rPr lang="en-US" altLang="ja-JP" b="1" dirty="0">
                <a:ea typeface="ＭＳ Ｐゴシック" charset="-128"/>
              </a:rPr>
              <a:t>Boston Consulting Group</a:t>
            </a:r>
            <a:r>
              <a:rPr lang="en-US" altLang="ja-JP" dirty="0">
                <a:ea typeface="ＭＳ Ｐゴシック" charset="-128"/>
              </a:rPr>
              <a:t> concluded that multichannel retailers were able to acquire customers at half the cost of Internet-only retailers, citing a number of advantages for the multichannel retailers. </a:t>
            </a:r>
            <a:endParaRPr lang="en-US" dirty="0"/>
          </a:p>
          <a:p>
            <a:endParaRPr lang="en-US" dirty="0"/>
          </a:p>
        </p:txBody>
      </p:sp>
    </p:spTree>
    <p:extLst>
      <p:ext uri="{BB962C8B-B14F-4D97-AF65-F5344CB8AC3E}">
        <p14:creationId xmlns:p14="http://schemas.microsoft.com/office/powerpoint/2010/main" val="3662596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a:t>
            </a:r>
            <a:r>
              <a:rPr lang="en-US" b="1" dirty="0" smtClean="0"/>
              <a:t>Product</a:t>
            </a:r>
            <a:r>
              <a:rPr lang="en-US" dirty="0" smtClean="0"/>
              <a:t>, </a:t>
            </a:r>
            <a:r>
              <a:rPr lang="en-US" b="1" dirty="0" smtClean="0"/>
              <a:t>Pricing</a:t>
            </a:r>
            <a:r>
              <a:rPr lang="en-US" dirty="0" smtClean="0"/>
              <a:t>, and </a:t>
            </a:r>
            <a:r>
              <a:rPr lang="en-US" b="1" dirty="0" smtClean="0"/>
              <a:t>Channel</a:t>
            </a:r>
            <a:endParaRPr lang="en-US" b="1" dirty="0"/>
          </a:p>
        </p:txBody>
      </p:sp>
      <p:sp>
        <p:nvSpPr>
          <p:cNvPr id="5" name="Text Placeholder 4"/>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normAutofit/>
          </a:bodyPr>
          <a:lstStyle/>
          <a:p>
            <a:endParaRPr lang="en-US" dirty="0"/>
          </a:p>
        </p:txBody>
      </p:sp>
      <p:sp>
        <p:nvSpPr>
          <p:cNvPr id="7" name="Content Placeholder 6"/>
          <p:cNvSpPr>
            <a:spLocks noGrp="1"/>
          </p:cNvSpPr>
          <p:nvPr>
            <p:ph sz="quarter" idx="4"/>
          </p:nvPr>
        </p:nvSpPr>
        <p:spPr>
          <a:xfrm>
            <a:off x="6208713" y="2603500"/>
            <a:ext cx="4699694" cy="3416301"/>
          </a:xfrm>
        </p:spPr>
        <p:txBody>
          <a:bodyPr>
            <a:normAutofit fontScale="92500" lnSpcReduction="20000"/>
          </a:bodyPr>
          <a:lstStyle/>
          <a:p>
            <a:r>
              <a:rPr lang="en-US" dirty="0"/>
              <a:t>We build </a:t>
            </a:r>
            <a:r>
              <a:rPr lang="en-US" u="sng" dirty="0"/>
              <a:t>quality kitchen hardware</a:t>
            </a:r>
            <a:r>
              <a:rPr lang="en-US" dirty="0"/>
              <a:t> for residential kitchen customers.</a:t>
            </a:r>
          </a:p>
          <a:p>
            <a:r>
              <a:rPr lang="en-US" dirty="0"/>
              <a:t>Our customers are </a:t>
            </a:r>
            <a:r>
              <a:rPr lang="en-US" u="sng" dirty="0"/>
              <a:t>young North American</a:t>
            </a:r>
            <a:r>
              <a:rPr lang="en-US" dirty="0"/>
              <a:t> families who want kitchen hardware that can stand the wear and tear of </a:t>
            </a:r>
            <a:r>
              <a:rPr lang="en-US" u="sng" dirty="0"/>
              <a:t>young children</a:t>
            </a:r>
            <a:r>
              <a:rPr lang="en-US" dirty="0"/>
              <a:t>. They are interested in materials that are safe for children and eco-friendly.</a:t>
            </a:r>
          </a:p>
          <a:p>
            <a:r>
              <a:rPr lang="en-US" dirty="0"/>
              <a:t>We sell our products through a </a:t>
            </a:r>
            <a:r>
              <a:rPr lang="en-US" u="sng" dirty="0"/>
              <a:t>retail channel</a:t>
            </a:r>
            <a:r>
              <a:rPr lang="en-US" dirty="0"/>
              <a:t>.</a:t>
            </a:r>
          </a:p>
          <a:p>
            <a:r>
              <a:rPr lang="en-US" dirty="0"/>
              <a:t>Our products are priced per unit, and are considered “</a:t>
            </a:r>
            <a:r>
              <a:rPr lang="en-US" u="sng" dirty="0"/>
              <a:t>high-end</a:t>
            </a:r>
            <a:r>
              <a:rPr lang="en-US" dirty="0"/>
              <a:t>” hardware solutions.</a:t>
            </a:r>
          </a:p>
          <a:p>
            <a:endParaRPr lang="en-US" dirty="0"/>
          </a:p>
        </p:txBody>
      </p:sp>
      <p:pic>
        <p:nvPicPr>
          <p:cNvPr id="4098" name="Picture 2" descr="Kitchen cabinet hardware instal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85" y="2637375"/>
            <a:ext cx="4794226" cy="3200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963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New perspectives on marketing</a:t>
            </a:r>
            <a:endParaRPr lang="en-US" b="1" dirty="0"/>
          </a:p>
        </p:txBody>
      </p:sp>
      <p:sp>
        <p:nvSpPr>
          <p:cNvPr id="4" name="Content Placeholder 3"/>
          <p:cNvSpPr>
            <a:spLocks noGrp="1"/>
          </p:cNvSpPr>
          <p:nvPr>
            <p:ph idx="1"/>
          </p:nvPr>
        </p:nvSpPr>
        <p:spPr>
          <a:xfrm>
            <a:off x="685801" y="2618585"/>
            <a:ext cx="10634729" cy="3649133"/>
          </a:xfrm>
        </p:spPr>
        <p:txBody>
          <a:bodyPr>
            <a:normAutofit/>
          </a:bodyPr>
          <a:lstStyle/>
          <a:p>
            <a:pPr marL="0" indent="0">
              <a:buNone/>
            </a:pPr>
            <a:r>
              <a:rPr lang="en-US" sz="2400" u="sng" dirty="0"/>
              <a:t>The four major drivers of this new economy are:</a:t>
            </a:r>
          </a:p>
          <a:p>
            <a:pPr marL="457200" indent="-457200">
              <a:buFont typeface="+mj-lt"/>
              <a:buAutoNum type="arabicPeriod"/>
            </a:pPr>
            <a:r>
              <a:rPr lang="en-US" sz="2400" b="1" dirty="0" smtClean="0"/>
              <a:t>Digitalization</a:t>
            </a:r>
            <a:r>
              <a:rPr lang="en-US" sz="2400" dirty="0" smtClean="0"/>
              <a:t> </a:t>
            </a:r>
            <a:r>
              <a:rPr lang="en-US" sz="2400" dirty="0"/>
              <a:t>and </a:t>
            </a:r>
            <a:r>
              <a:rPr lang="en-US" sz="2400" dirty="0" smtClean="0"/>
              <a:t>connectivity </a:t>
            </a:r>
            <a:r>
              <a:rPr lang="en-US" sz="2400" dirty="0"/>
              <a:t>(internet, intranet, mobile devices</a:t>
            </a:r>
            <a:r>
              <a:rPr lang="en-US" sz="2400" dirty="0" smtClean="0"/>
              <a:t>)</a:t>
            </a:r>
            <a:endParaRPr lang="en-US" sz="2400" dirty="0"/>
          </a:p>
          <a:p>
            <a:pPr marL="457200" indent="-457200">
              <a:buFont typeface="+mj-lt"/>
              <a:buAutoNum type="arabicPeriod"/>
            </a:pPr>
            <a:r>
              <a:rPr lang="en-US" sz="2400" b="1" dirty="0" smtClean="0"/>
              <a:t>Disintermediation</a:t>
            </a:r>
            <a:r>
              <a:rPr lang="en-US" sz="2400" dirty="0" smtClean="0"/>
              <a:t> </a:t>
            </a:r>
            <a:r>
              <a:rPr lang="en-US" sz="2400" dirty="0"/>
              <a:t>and </a:t>
            </a:r>
            <a:r>
              <a:rPr lang="en-US" sz="2400" b="1" dirty="0" err="1"/>
              <a:t>reintermediation</a:t>
            </a:r>
            <a:r>
              <a:rPr lang="en-US" sz="2400" dirty="0"/>
              <a:t> </a:t>
            </a:r>
            <a:r>
              <a:rPr lang="en-US" sz="2400" dirty="0" smtClean="0"/>
              <a:t>(</a:t>
            </a:r>
            <a:r>
              <a:rPr lang="en-US" sz="2400" dirty="0"/>
              <a:t>middlemen</a:t>
            </a:r>
            <a:r>
              <a:rPr lang="en-US" sz="2400" dirty="0" smtClean="0"/>
              <a:t>)</a:t>
            </a:r>
            <a:endParaRPr lang="en-US" sz="2400" dirty="0"/>
          </a:p>
          <a:p>
            <a:pPr marL="457200" indent="-457200">
              <a:buFont typeface="+mj-lt"/>
              <a:buAutoNum type="arabicPeriod"/>
            </a:pPr>
            <a:r>
              <a:rPr lang="en-US" sz="2400" b="1" dirty="0" smtClean="0"/>
              <a:t>Customization</a:t>
            </a:r>
            <a:r>
              <a:rPr lang="en-US" sz="2400" dirty="0" smtClean="0"/>
              <a:t> </a:t>
            </a:r>
            <a:r>
              <a:rPr lang="en-US" sz="2400" dirty="0"/>
              <a:t>and </a:t>
            </a:r>
            <a:r>
              <a:rPr lang="en-US" sz="2400" b="1" dirty="0" err="1" smtClean="0"/>
              <a:t>customerization</a:t>
            </a:r>
            <a:r>
              <a:rPr lang="en-US" sz="2400" dirty="0" smtClean="0"/>
              <a:t> (tailored </a:t>
            </a:r>
            <a:r>
              <a:rPr lang="en-US" sz="2400" dirty="0"/>
              <a:t>products and ingredients provided to customers to make their own products</a:t>
            </a:r>
            <a:r>
              <a:rPr lang="en-US" sz="2400" dirty="0" smtClean="0"/>
              <a:t>)</a:t>
            </a:r>
            <a:endParaRPr lang="en-US" sz="2400" dirty="0"/>
          </a:p>
          <a:p>
            <a:pPr marL="457200" indent="-457200">
              <a:buFont typeface="+mj-lt"/>
              <a:buAutoNum type="arabicPeriod"/>
            </a:pPr>
            <a:r>
              <a:rPr lang="en-US" sz="2400" dirty="0" smtClean="0"/>
              <a:t>Industry </a:t>
            </a:r>
            <a:r>
              <a:rPr lang="en-US" sz="2400" b="1" dirty="0" smtClean="0"/>
              <a:t>convergence</a:t>
            </a:r>
            <a:r>
              <a:rPr lang="en-US" sz="2400" dirty="0" smtClean="0"/>
              <a:t> (blurring </a:t>
            </a:r>
            <a:r>
              <a:rPr lang="en-US" sz="2400" dirty="0"/>
              <a:t>of industry boundaries)</a:t>
            </a:r>
          </a:p>
          <a:p>
            <a:endParaRPr lang="en-US" sz="2400" dirty="0"/>
          </a:p>
        </p:txBody>
      </p:sp>
    </p:spTree>
    <p:extLst>
      <p:ext uri="{BB962C8B-B14F-4D97-AF65-F5344CB8AC3E}">
        <p14:creationId xmlns:p14="http://schemas.microsoft.com/office/powerpoint/2010/main" val="1738422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Integrating Marketing Programs and Activities </a:t>
            </a:r>
          </a:p>
        </p:txBody>
      </p:sp>
      <p:sp>
        <p:nvSpPr>
          <p:cNvPr id="3" name="Content Placeholder 2"/>
          <p:cNvSpPr>
            <a:spLocks noGrp="1"/>
          </p:cNvSpPr>
          <p:nvPr>
            <p:ph idx="1"/>
          </p:nvPr>
        </p:nvSpPr>
        <p:spPr>
          <a:xfrm>
            <a:off x="1154954" y="2603500"/>
            <a:ext cx="10114060" cy="3416300"/>
          </a:xfrm>
        </p:spPr>
        <p:txBody>
          <a:bodyPr>
            <a:normAutofit/>
          </a:bodyPr>
          <a:lstStyle/>
          <a:p>
            <a:r>
              <a:rPr lang="en-US" sz="2400" u="sng" dirty="0"/>
              <a:t>Creative</a:t>
            </a:r>
            <a:r>
              <a:rPr lang="en-US" sz="2400" dirty="0"/>
              <a:t> and </a:t>
            </a:r>
            <a:r>
              <a:rPr lang="en-US" sz="2400" u="sng" dirty="0"/>
              <a:t>original thinking</a:t>
            </a:r>
            <a:r>
              <a:rPr lang="en-US" sz="2400" dirty="0"/>
              <a:t> is necessary to create fresh new marketing programs that break through the noise in the marketplace to connect with customers. </a:t>
            </a:r>
          </a:p>
          <a:p>
            <a:r>
              <a:rPr lang="en-US" sz="2400" dirty="0"/>
              <a:t>Marketers are increasingly trying a host of </a:t>
            </a:r>
            <a:r>
              <a:rPr lang="en-US" sz="2400" u="sng" dirty="0"/>
              <a:t>unconventional means</a:t>
            </a:r>
            <a:r>
              <a:rPr lang="en-US" sz="2400" dirty="0"/>
              <a:t> of building brand equity. </a:t>
            </a:r>
          </a:p>
          <a:p>
            <a:endParaRPr lang="en-US" sz="2400" dirty="0"/>
          </a:p>
        </p:txBody>
      </p:sp>
    </p:spTree>
    <p:extLst>
      <p:ext uri="{BB962C8B-B14F-4D97-AF65-F5344CB8AC3E}">
        <p14:creationId xmlns:p14="http://schemas.microsoft.com/office/powerpoint/2010/main" val="3782942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Personalized </a:t>
            </a:r>
            <a:r>
              <a:rPr lang="en-US" b="1" dirty="0"/>
              <a:t>Marketing</a:t>
            </a:r>
          </a:p>
        </p:txBody>
      </p:sp>
      <p:sp>
        <p:nvSpPr>
          <p:cNvPr id="3" name="Content Placeholder 2"/>
          <p:cNvSpPr>
            <a:spLocks noGrp="1"/>
          </p:cNvSpPr>
          <p:nvPr>
            <p:ph idx="1"/>
          </p:nvPr>
        </p:nvSpPr>
        <p:spPr>
          <a:xfrm>
            <a:off x="1154954" y="2603500"/>
            <a:ext cx="10023908" cy="3416300"/>
          </a:xfrm>
        </p:spPr>
        <p:txBody>
          <a:bodyPr>
            <a:normAutofit fontScale="85000" lnSpcReduction="20000"/>
          </a:bodyPr>
          <a:lstStyle/>
          <a:p>
            <a:pPr>
              <a:defRPr/>
            </a:pPr>
            <a:r>
              <a:rPr lang="en-US" sz="2400" dirty="0"/>
              <a:t>All of these approaches are a means to create deeper, richer, and more favorable brand associations.</a:t>
            </a:r>
          </a:p>
          <a:p>
            <a:pPr>
              <a:defRPr/>
            </a:pPr>
            <a:r>
              <a:rPr lang="en-US" sz="2400" dirty="0"/>
              <a:t>Relationship marketing has become a powerful brand-building force. </a:t>
            </a:r>
          </a:p>
          <a:p>
            <a:pPr lvl="1">
              <a:defRPr/>
            </a:pPr>
            <a:r>
              <a:rPr lang="en-US" sz="2000" dirty="0"/>
              <a:t>Can slip through consumer radar</a:t>
            </a:r>
          </a:p>
          <a:p>
            <a:pPr lvl="1">
              <a:defRPr/>
            </a:pPr>
            <a:r>
              <a:rPr lang="en-US" sz="2000" dirty="0"/>
              <a:t>May creatively create unique associations</a:t>
            </a:r>
          </a:p>
          <a:p>
            <a:pPr lvl="1">
              <a:defRPr/>
            </a:pPr>
            <a:r>
              <a:rPr lang="en-US" sz="2000" dirty="0"/>
              <a:t>May reinforce brand imagery and feelings</a:t>
            </a:r>
          </a:p>
          <a:p>
            <a:pPr>
              <a:defRPr/>
            </a:pPr>
            <a:r>
              <a:rPr lang="en-US" sz="2400" dirty="0"/>
              <a:t>Nevertheless, there is still a need for the control and predictability of traditional marketing activities.</a:t>
            </a:r>
          </a:p>
          <a:p>
            <a:pPr>
              <a:defRPr/>
            </a:pPr>
            <a:r>
              <a:rPr lang="en-US" sz="2400" dirty="0"/>
              <a:t>Models of brand equity can help to provide direction and focus to the marketing programs</a:t>
            </a:r>
            <a:r>
              <a:rPr lang="en-US" sz="2400" dirty="0" smtClean="0"/>
              <a:t>.</a:t>
            </a:r>
            <a:endParaRPr lang="en-US" sz="2400" dirty="0"/>
          </a:p>
        </p:txBody>
      </p:sp>
    </p:spTree>
    <p:extLst>
      <p:ext uri="{BB962C8B-B14F-4D97-AF65-F5344CB8AC3E}">
        <p14:creationId xmlns:p14="http://schemas.microsoft.com/office/powerpoint/2010/main" val="2507824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Personalized Marketing:</a:t>
            </a:r>
            <a:r>
              <a:rPr lang="en-US" dirty="0" smtClean="0"/>
              <a:t> A Missed Opportunity?</a:t>
            </a:r>
            <a:endParaRPr lang="en-US" dirty="0"/>
          </a:p>
        </p:txBody>
      </p:sp>
      <p:sp>
        <p:nvSpPr>
          <p:cNvPr id="3" name="Content Placeholder 2"/>
          <p:cNvSpPr>
            <a:spLocks noGrp="1"/>
          </p:cNvSpPr>
          <p:nvPr>
            <p:ph idx="1"/>
          </p:nvPr>
        </p:nvSpPr>
        <p:spPr>
          <a:xfrm>
            <a:off x="1154954" y="2603500"/>
            <a:ext cx="10126939" cy="3416300"/>
          </a:xfrm>
        </p:spPr>
        <p:txBody>
          <a:bodyPr>
            <a:normAutofit/>
          </a:bodyPr>
          <a:lstStyle/>
          <a:p>
            <a:pPr marL="0" indent="0">
              <a:buNone/>
            </a:pPr>
            <a:r>
              <a:rPr lang="en-US" dirty="0" smtClean="0"/>
              <a:t>To </a:t>
            </a:r>
            <a:r>
              <a:rPr lang="en-US" dirty="0"/>
              <a:t>get an idea of how big a missed opportunity this is, take a look at these stats:</a:t>
            </a:r>
          </a:p>
          <a:p>
            <a:r>
              <a:rPr lang="en-US" dirty="0"/>
              <a:t>Businesses that personalize web experiences see an average 19% increase in sales</a:t>
            </a:r>
            <a:r>
              <a:rPr lang="en-US" dirty="0" smtClean="0"/>
              <a:t>. </a:t>
            </a:r>
            <a:r>
              <a:rPr lang="en-US" i="1" dirty="0" smtClean="0"/>
              <a:t>(</a:t>
            </a:r>
            <a:r>
              <a:rPr lang="en-US" i="1" dirty="0" err="1"/>
              <a:t>MarketingProfs</a:t>
            </a:r>
            <a:r>
              <a:rPr lang="en-US" i="1" dirty="0"/>
              <a:t>)</a:t>
            </a:r>
            <a:endParaRPr lang="en-US" dirty="0"/>
          </a:p>
          <a:p>
            <a:r>
              <a:rPr lang="en-US" dirty="0"/>
              <a:t>71% of companies fail to personalize their websites. </a:t>
            </a:r>
            <a:r>
              <a:rPr lang="en-US" i="1" dirty="0"/>
              <a:t>(</a:t>
            </a:r>
            <a:r>
              <a:rPr lang="en-US" i="1" dirty="0">
                <a:hlinkClick r:id="rId2"/>
              </a:rPr>
              <a:t>Dynamic Yield</a:t>
            </a:r>
            <a:r>
              <a:rPr lang="en-US" i="1" dirty="0"/>
              <a:t>)</a:t>
            </a:r>
            <a:endParaRPr lang="en-US" dirty="0"/>
          </a:p>
          <a:p>
            <a:r>
              <a:rPr lang="en-US" dirty="0"/>
              <a:t>Personalized marketing emails receive 29% higher open rates and 41% higher click-through rates</a:t>
            </a:r>
            <a:r>
              <a:rPr lang="en-US" dirty="0" smtClean="0"/>
              <a:t>. </a:t>
            </a:r>
            <a:r>
              <a:rPr lang="en-US" i="1" dirty="0" smtClean="0"/>
              <a:t>(</a:t>
            </a:r>
            <a:r>
              <a:rPr lang="en-US" i="1" dirty="0"/>
              <a:t>Experian)</a:t>
            </a:r>
            <a:endParaRPr lang="en-US" dirty="0"/>
          </a:p>
          <a:p>
            <a:r>
              <a:rPr lang="en-US" dirty="0"/>
              <a:t>70% of companies don’t personalize marketing emails. </a:t>
            </a:r>
            <a:r>
              <a:rPr lang="en-US" i="1" dirty="0"/>
              <a:t>(Experian)</a:t>
            </a:r>
            <a:endParaRPr lang="en-US" dirty="0"/>
          </a:p>
          <a:p>
            <a:endParaRPr lang="en-US" dirty="0"/>
          </a:p>
        </p:txBody>
      </p:sp>
    </p:spTree>
    <p:extLst>
      <p:ext uri="{BB962C8B-B14F-4D97-AF65-F5344CB8AC3E}">
        <p14:creationId xmlns:p14="http://schemas.microsoft.com/office/powerpoint/2010/main" val="1948483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Personalized </a:t>
            </a:r>
            <a:r>
              <a:rPr lang="en-US" b="1" dirty="0"/>
              <a:t>Marketing </a:t>
            </a:r>
            <a:r>
              <a:rPr lang="en-US" dirty="0"/>
              <a:t>Concepts</a:t>
            </a:r>
          </a:p>
        </p:txBody>
      </p:sp>
      <p:sp>
        <p:nvSpPr>
          <p:cNvPr id="3" name="Content Placeholder 2"/>
          <p:cNvSpPr>
            <a:spLocks noGrp="1"/>
          </p:cNvSpPr>
          <p:nvPr>
            <p:ph idx="1"/>
          </p:nvPr>
        </p:nvSpPr>
        <p:spPr/>
        <p:txBody>
          <a:bodyPr>
            <a:normAutofit/>
          </a:bodyPr>
          <a:lstStyle/>
          <a:p>
            <a:pPr>
              <a:defRPr/>
            </a:pPr>
            <a:r>
              <a:rPr lang="en-US" sz="2800" dirty="0"/>
              <a:t>Experiential marketing</a:t>
            </a:r>
          </a:p>
          <a:p>
            <a:pPr>
              <a:defRPr/>
            </a:pPr>
            <a:r>
              <a:rPr lang="en-US" sz="2800" dirty="0"/>
              <a:t>One-to-one marketing </a:t>
            </a:r>
          </a:p>
          <a:p>
            <a:pPr>
              <a:defRPr/>
            </a:pPr>
            <a:r>
              <a:rPr lang="en-US" sz="2800" dirty="0"/>
              <a:t>Permission marketing</a:t>
            </a:r>
          </a:p>
          <a:p>
            <a:endParaRPr lang="en-US" sz="2800" dirty="0"/>
          </a:p>
        </p:txBody>
      </p:sp>
    </p:spTree>
    <p:extLst>
      <p:ext uri="{BB962C8B-B14F-4D97-AF65-F5344CB8AC3E}">
        <p14:creationId xmlns:p14="http://schemas.microsoft.com/office/powerpoint/2010/main" val="2977569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Experiential Marketing</a:t>
            </a:r>
          </a:p>
        </p:txBody>
      </p:sp>
      <p:sp>
        <p:nvSpPr>
          <p:cNvPr id="3" name="Content Placeholder 2"/>
          <p:cNvSpPr>
            <a:spLocks noGrp="1"/>
          </p:cNvSpPr>
          <p:nvPr>
            <p:ph idx="1"/>
          </p:nvPr>
        </p:nvSpPr>
        <p:spPr/>
        <p:txBody>
          <a:bodyPr>
            <a:normAutofit/>
          </a:bodyPr>
          <a:lstStyle/>
          <a:p>
            <a:pPr>
              <a:lnSpc>
                <a:spcPct val="90000"/>
              </a:lnSpc>
              <a:defRPr/>
            </a:pPr>
            <a:r>
              <a:rPr lang="en-US" sz="2400" dirty="0"/>
              <a:t>Focuses on customer experience</a:t>
            </a:r>
          </a:p>
          <a:p>
            <a:pPr>
              <a:lnSpc>
                <a:spcPct val="90000"/>
              </a:lnSpc>
              <a:defRPr/>
            </a:pPr>
            <a:r>
              <a:rPr lang="en-US" sz="2400" dirty="0"/>
              <a:t>Focuses on the consumption situation</a:t>
            </a:r>
          </a:p>
          <a:p>
            <a:pPr>
              <a:lnSpc>
                <a:spcPct val="90000"/>
              </a:lnSpc>
              <a:defRPr/>
            </a:pPr>
            <a:r>
              <a:rPr lang="en-US" sz="2400" dirty="0"/>
              <a:t>Views customers as rational and emotional elements</a:t>
            </a:r>
          </a:p>
          <a:p>
            <a:pPr>
              <a:lnSpc>
                <a:spcPct val="90000"/>
              </a:lnSpc>
              <a:defRPr/>
            </a:pPr>
            <a:r>
              <a:rPr lang="en-US" sz="2400" dirty="0"/>
              <a:t>Uses electric methods and tools</a:t>
            </a:r>
          </a:p>
          <a:p>
            <a:endParaRPr lang="en-US" sz="2400" dirty="0"/>
          </a:p>
        </p:txBody>
      </p:sp>
    </p:spTree>
    <p:extLst>
      <p:ext uri="{BB962C8B-B14F-4D97-AF65-F5344CB8AC3E}">
        <p14:creationId xmlns:p14="http://schemas.microsoft.com/office/powerpoint/2010/main" val="1667034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Experiential Marketing</a:t>
            </a:r>
          </a:p>
        </p:txBody>
      </p:sp>
      <p:pic>
        <p:nvPicPr>
          <p:cNvPr id="1026" name="Picture 2" descr="https://assets.econsultancy.com/images/0005/0836/Samsung.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45123" y="2603500"/>
            <a:ext cx="5925143" cy="336705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4"/>
          </p:nvPr>
        </p:nvSpPr>
        <p:spPr>
          <a:xfrm>
            <a:off x="6208712" y="3179762"/>
            <a:ext cx="5562578" cy="2840039"/>
          </a:xfrm>
        </p:spPr>
        <p:txBody>
          <a:bodyPr>
            <a:normAutofit/>
          </a:bodyPr>
          <a:lstStyle/>
          <a:p>
            <a:r>
              <a:rPr lang="en-US" dirty="0"/>
              <a:t>Running from mid July to early September the ‘Samsung Studios’ focused on demonstrating the new Galaxy S3 and Galaxy Note</a:t>
            </a:r>
            <a:r>
              <a:rPr lang="en-US" dirty="0" smtClean="0"/>
              <a:t>.</a:t>
            </a:r>
            <a:endParaRPr lang="en-US" dirty="0"/>
          </a:p>
          <a:p>
            <a:r>
              <a:rPr lang="en-US" dirty="0"/>
              <a:t>Visitors could play with Samsung’s Olympic Games app or have their photo taken on the Galaxy S3 and instantly turned into a </a:t>
            </a:r>
            <a:r>
              <a:rPr lang="en-US" dirty="0" err="1"/>
              <a:t>personalised</a:t>
            </a:r>
            <a:r>
              <a:rPr lang="en-US" dirty="0"/>
              <a:t> badge.</a:t>
            </a:r>
          </a:p>
        </p:txBody>
      </p:sp>
    </p:spTree>
    <p:extLst>
      <p:ext uri="{BB962C8B-B14F-4D97-AF65-F5344CB8AC3E}">
        <p14:creationId xmlns:p14="http://schemas.microsoft.com/office/powerpoint/2010/main" val="19258225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917</TotalTime>
  <Words>1200</Words>
  <Application>Microsoft Office PowerPoint</Application>
  <PresentationFormat>Widescreen</PresentationFormat>
  <Paragraphs>125</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Arial</vt:lpstr>
      <vt:lpstr>Century Gothic</vt:lpstr>
      <vt:lpstr>Tahoma</vt:lpstr>
      <vt:lpstr>Wingdings</vt:lpstr>
      <vt:lpstr>Wingdings 3</vt:lpstr>
      <vt:lpstr>Ion Boardroom</vt:lpstr>
      <vt:lpstr>DESIGNING MARKETING PROGRAMS TO BUILD BRAND EQUITY</vt:lpstr>
      <vt:lpstr>New perspectives on marketing</vt:lpstr>
      <vt:lpstr>New perspectives on marketing</vt:lpstr>
      <vt:lpstr>Integrating Marketing Programs and Activities </vt:lpstr>
      <vt:lpstr>Personalized Marketing</vt:lpstr>
      <vt:lpstr>Personalized Marketing: A Missed Opportunity?</vt:lpstr>
      <vt:lpstr>Personalized Marketing Concepts</vt:lpstr>
      <vt:lpstr>Experiential Marketing</vt:lpstr>
      <vt:lpstr>Experiential Marketing</vt:lpstr>
      <vt:lpstr>Experiential Marketing</vt:lpstr>
      <vt:lpstr>One-to-One Marketing</vt:lpstr>
      <vt:lpstr>One-to-One Marketing: Five Key Steps</vt:lpstr>
      <vt:lpstr>PowerPoint Presentation</vt:lpstr>
      <vt:lpstr>Permission Marketing (Seth Godin)</vt:lpstr>
      <vt:lpstr>Five Steps in Permission Marketing</vt:lpstr>
      <vt:lpstr>Integrating the Brand Into Supporting Marketing Programs</vt:lpstr>
      <vt:lpstr>Product Strategy</vt:lpstr>
      <vt:lpstr>Product Strategy: Mass Customization</vt:lpstr>
      <vt:lpstr>Product Strategy: Mass Customization</vt:lpstr>
      <vt:lpstr>Product Strategy: Mass Customization</vt:lpstr>
      <vt:lpstr>Product Strategy: Mass Customization</vt:lpstr>
      <vt:lpstr>Product Strategy: Mass Customization</vt:lpstr>
      <vt:lpstr>Pricing Strategy</vt:lpstr>
      <vt:lpstr>Channel Strategy</vt:lpstr>
      <vt:lpstr>Channel Strategy: Channel Design</vt:lpstr>
      <vt:lpstr>Push and Pull Strategies</vt:lpstr>
      <vt:lpstr>Web Strategies </vt:lpstr>
      <vt:lpstr>Integrating Product, Pricing, and Channel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MARKETING PROGRAMS TO BUILD BRAND EQUITY</dc:title>
  <dc:creator>Faiz Hossain</dc:creator>
  <cp:lastModifiedBy>Faiz</cp:lastModifiedBy>
  <cp:revision>22</cp:revision>
  <dcterms:created xsi:type="dcterms:W3CDTF">2016-02-24T02:19:22Z</dcterms:created>
  <dcterms:modified xsi:type="dcterms:W3CDTF">2017-11-13T07:49:41Z</dcterms:modified>
</cp:coreProperties>
</file>