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7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8" r:id="rId25"/>
    <p:sldId id="278" r:id="rId26"/>
    <p:sldId id="280" r:id="rId27"/>
    <p:sldId id="281" r:id="rId28"/>
    <p:sldId id="284" r:id="rId29"/>
    <p:sldId id="282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07-Mar-16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07-Mar-16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07-Mar-16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07-Mar-16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07-Mar-16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07-Mar-16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07-Mar-16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07-Mar-16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07-Mar-16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07-Mar-16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07-Mar-16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07-Mar-16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07-Mar-16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07-Mar-16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07-Mar-16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07-Mar-16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07-Mar-16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07-Mar-16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Integrating Marketing Communications to Build Brand </a:t>
            </a:r>
            <a:r>
              <a:rPr lang="en-US" b="1" dirty="0" smtClean="0"/>
              <a:t>Equity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7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Creative Advertisement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942" y="2345032"/>
            <a:ext cx="5715000" cy="429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55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080" y="652533"/>
            <a:ext cx="5029200" cy="548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83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459" y="334852"/>
            <a:ext cx="447022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34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190" y="57150"/>
            <a:ext cx="4752975" cy="68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63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057" y="178158"/>
            <a:ext cx="4562856" cy="646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9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90" y="896465"/>
            <a:ext cx="9368002" cy="568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48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Promotions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946635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Short-term incentives to encourage trial or usage of a product or service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Marketers can target sales promotions at either the </a:t>
            </a:r>
            <a:r>
              <a:rPr lang="en-US" u="sng" dirty="0"/>
              <a:t>trade</a:t>
            </a:r>
            <a:r>
              <a:rPr lang="en-US" dirty="0"/>
              <a:t> or </a:t>
            </a:r>
            <a:r>
              <a:rPr lang="en-US" u="sng" dirty="0"/>
              <a:t>end consumers</a:t>
            </a:r>
            <a:r>
              <a:rPr lang="en-US" dirty="0"/>
              <a:t> </a:t>
            </a:r>
          </a:p>
          <a:p>
            <a:r>
              <a:rPr lang="en-US" dirty="0"/>
              <a:t>Consumer promotions</a:t>
            </a:r>
          </a:p>
          <a:p>
            <a:pPr lvl="1"/>
            <a:r>
              <a:rPr lang="en-US" dirty="0"/>
              <a:t>Consumer promotions are designed to change the </a:t>
            </a:r>
            <a:r>
              <a:rPr lang="en-US" u="sng" dirty="0"/>
              <a:t>choices</a:t>
            </a:r>
            <a:r>
              <a:rPr lang="en-US" dirty="0"/>
              <a:t>, </a:t>
            </a:r>
            <a:r>
              <a:rPr lang="en-US" u="sng" dirty="0"/>
              <a:t>quantity</a:t>
            </a:r>
            <a:r>
              <a:rPr lang="en-US" dirty="0"/>
              <a:t>, or </a:t>
            </a:r>
            <a:r>
              <a:rPr lang="en-US" u="sng" dirty="0"/>
              <a:t>timing</a:t>
            </a:r>
            <a:r>
              <a:rPr lang="en-US" dirty="0"/>
              <a:t> of consumers’ product purchases. 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b="1" dirty="0" err="1"/>
              <a:t>T</a:t>
            </a:r>
            <a:r>
              <a:rPr lang="en-US" b="1" dirty="0" err="1" smtClean="0"/>
              <a:t>resemme</a:t>
            </a:r>
            <a:r>
              <a:rPr lang="en-US" dirty="0" smtClean="0"/>
              <a:t> shampoo at checkout)</a:t>
            </a:r>
            <a:endParaRPr lang="en-US" dirty="0"/>
          </a:p>
          <a:p>
            <a:r>
              <a:rPr lang="en-US" dirty="0"/>
              <a:t>Trade promotions</a:t>
            </a:r>
          </a:p>
          <a:p>
            <a:pPr lvl="1"/>
            <a:r>
              <a:rPr lang="en-US" dirty="0"/>
              <a:t>Trade promotions are often </a:t>
            </a:r>
            <a:r>
              <a:rPr lang="en-US" u="sng" dirty="0"/>
              <a:t>financial incentives</a:t>
            </a:r>
            <a:r>
              <a:rPr lang="en-US" dirty="0"/>
              <a:t> or </a:t>
            </a:r>
            <a:r>
              <a:rPr lang="en-US" u="sng" dirty="0"/>
              <a:t>discounts</a:t>
            </a:r>
            <a:r>
              <a:rPr lang="en-US" dirty="0"/>
              <a:t> given to </a:t>
            </a:r>
            <a:r>
              <a:rPr lang="en-US" u="sng" dirty="0"/>
              <a:t>retailers</a:t>
            </a:r>
            <a:r>
              <a:rPr lang="en-US" dirty="0"/>
              <a:t>, </a:t>
            </a:r>
            <a:r>
              <a:rPr lang="en-US" u="sng" dirty="0"/>
              <a:t>distributors</a:t>
            </a:r>
            <a:r>
              <a:rPr lang="en-US" dirty="0"/>
              <a:t>, and </a:t>
            </a:r>
            <a:r>
              <a:rPr lang="en-US" u="sng" dirty="0"/>
              <a:t>other members</a:t>
            </a:r>
            <a:r>
              <a:rPr lang="en-US" dirty="0"/>
              <a:t> of the trade to stock, display, and in other ways facilitate the sale of a product</a:t>
            </a:r>
            <a:r>
              <a:rPr lang="en-US" dirty="0" smtClean="0"/>
              <a:t>. (</a:t>
            </a:r>
            <a:r>
              <a:rPr lang="en-US" b="1" dirty="0" smtClean="0"/>
              <a:t>B&amp;H </a:t>
            </a:r>
            <a:r>
              <a:rPr lang="en-US" dirty="0" smtClean="0"/>
              <a:t>free samples </a:t>
            </a:r>
            <a:r>
              <a:rPr lang="en-US" dirty="0" smtClean="0"/>
              <a:t>to retailers; </a:t>
            </a:r>
            <a:r>
              <a:rPr lang="en-US" b="1" dirty="0" smtClean="0"/>
              <a:t>Dhaka Trade Fair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52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film.com/wp-content/uploads/2014/01/red-robin-wolverine-discou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34" y="127916"/>
            <a:ext cx="9864188" cy="660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61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our.khujbo.com/wp-content/uploads/2014/07/Pizza-H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222307"/>
            <a:ext cx="11876399" cy="525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78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Event Marketing and </a:t>
            </a:r>
            <a:r>
              <a:rPr lang="en-US" b="1" dirty="0" smtClean="0"/>
              <a:t>Sponsorship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114060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Event marketing is public sponsorship of events or activities related to sports, art, entertainment, or social causes. </a:t>
            </a:r>
          </a:p>
          <a:p>
            <a:r>
              <a:rPr lang="en-US" sz="2400" dirty="0"/>
              <a:t>Event sponsorship provides a different </a:t>
            </a:r>
            <a:r>
              <a:rPr lang="en-US" sz="2400" dirty="0" smtClean="0"/>
              <a:t>kind of </a:t>
            </a:r>
            <a:r>
              <a:rPr lang="en-US" sz="2400" dirty="0"/>
              <a:t>communication option for marketers. By becoming part of a special and personally relevant moment in consumers’ lives, sponsors can broaden and deepen their relationship with their target market.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2774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New Media </a:t>
            </a:r>
            <a:r>
              <a:rPr lang="en-US" b="1" dirty="0" smtClean="0"/>
              <a:t>Environment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434107"/>
            <a:ext cx="10101181" cy="35856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Traditional advertising media such as TV, radio, magazines, and newspapers seem to be losing their grip on consumers. </a:t>
            </a:r>
          </a:p>
          <a:p>
            <a:pPr marL="0" indent="0">
              <a:buNone/>
            </a:pPr>
            <a:r>
              <a:rPr lang="en-US" dirty="0"/>
              <a:t>Marketers pour billions into Internet advertising. While Web advertising jumped during this time, spending for TV ads remained flat.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ttp://cdn.business2community.com/wp-content/uploads/2014/08/traditional-advertising-vs-blogger-outreach-content-marke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97" y="4435280"/>
            <a:ext cx="2857500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logs-images.forbes.com/marketshare/files/2013/02/billboard-advertisem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353" y="3913485"/>
            <a:ext cx="3895869" cy="2862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dn2.hubspot.net/hub/32549/file-13747567-jpg/images/traditional_advertising_in_steep_decli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62" y="3898294"/>
            <a:ext cx="5274557" cy="295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27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102" y="728797"/>
            <a:ext cx="8139118" cy="543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13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rbanemedia.co/files/2011/09/Pictures-Urbane-Way-Event-Marketing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015" y="631064"/>
            <a:ext cx="75438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75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themobilemarketer.files.wordpress.com/2013/04/event-marke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228" y="515159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61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Public Relations and </a:t>
            </a:r>
            <a:r>
              <a:rPr lang="en-US" b="1" dirty="0" smtClean="0"/>
              <a:t>Publicity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843604" cy="34163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Public relations and publicity relate to a variety of programs and are designed to </a:t>
            </a:r>
            <a:r>
              <a:rPr lang="en-US" sz="2000" b="1" u="sng" dirty="0"/>
              <a:t>promote</a:t>
            </a:r>
            <a:r>
              <a:rPr lang="en-US" sz="2000" b="1" dirty="0"/>
              <a:t> or </a:t>
            </a:r>
            <a:r>
              <a:rPr lang="en-US" sz="2000" b="1" u="sng" dirty="0"/>
              <a:t>protect</a:t>
            </a:r>
            <a:r>
              <a:rPr lang="en-US" sz="2000" b="1" dirty="0"/>
              <a:t> a company’s </a:t>
            </a:r>
            <a:r>
              <a:rPr lang="en-US" sz="2000" b="1" i="1" dirty="0"/>
              <a:t>image</a:t>
            </a:r>
            <a:r>
              <a:rPr lang="en-US" sz="2000" b="1" dirty="0"/>
              <a:t> or its </a:t>
            </a:r>
            <a:r>
              <a:rPr lang="en-US" sz="2000" b="1" u="sng" dirty="0"/>
              <a:t>individual products</a:t>
            </a:r>
            <a:r>
              <a:rPr lang="en-US" sz="2000" b="1" dirty="0"/>
              <a:t>. </a:t>
            </a:r>
          </a:p>
          <a:p>
            <a:r>
              <a:rPr lang="en-US" sz="2000" dirty="0"/>
              <a:t>Buzz Marketing</a:t>
            </a:r>
          </a:p>
          <a:p>
            <a:pPr lvl="1"/>
            <a:r>
              <a:rPr lang="en-US" sz="1800" dirty="0"/>
              <a:t>Occasionally, a product enters the market with little fanfare yet is still able to attract a strong customer base.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10" y="4338952"/>
            <a:ext cx="2392384" cy="234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79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-media-cache-ak0.pinimg.com/736x/84/87/e6/8487e603e29c1c44f0527e459fa29a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475" y="422210"/>
            <a:ext cx="6096000" cy="602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92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Personal </a:t>
            </a:r>
            <a:r>
              <a:rPr lang="en-US" b="1" dirty="0" smtClean="0"/>
              <a:t>Selling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Personal selling is face-to-face interaction with one or more prospective purchasers for the purpose of making sales </a:t>
            </a:r>
          </a:p>
          <a:p>
            <a:r>
              <a:rPr lang="en-US" dirty="0"/>
              <a:t>The keys to better selling</a:t>
            </a:r>
          </a:p>
          <a:p>
            <a:pPr lvl="1"/>
            <a:r>
              <a:rPr lang="en-US" dirty="0"/>
              <a:t>Rethink training</a:t>
            </a:r>
          </a:p>
          <a:p>
            <a:pPr lvl="1"/>
            <a:r>
              <a:rPr lang="en-US" dirty="0"/>
              <a:t>Get everyone involved</a:t>
            </a:r>
          </a:p>
          <a:p>
            <a:pPr lvl="1"/>
            <a:r>
              <a:rPr lang="en-US" dirty="0"/>
              <a:t>Inspire from the top</a:t>
            </a:r>
          </a:p>
          <a:p>
            <a:pPr lvl="1"/>
            <a:r>
              <a:rPr lang="en-US" dirty="0"/>
              <a:t>Change the motivation </a:t>
            </a:r>
          </a:p>
          <a:p>
            <a:pPr lvl="1"/>
            <a:r>
              <a:rPr lang="en-US" dirty="0"/>
              <a:t>Forge electronic links </a:t>
            </a:r>
          </a:p>
          <a:p>
            <a:pPr lvl="1"/>
            <a:r>
              <a:rPr lang="en-US" dirty="0"/>
              <a:t>Talk to your customers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97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Developing IMC </a:t>
            </a:r>
            <a:r>
              <a:rPr lang="en-US" b="1" dirty="0" smtClean="0"/>
              <a:t>Programs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307243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Mixing communication options</a:t>
            </a:r>
          </a:p>
          <a:p>
            <a:r>
              <a:rPr lang="en-US" sz="2000" dirty="0"/>
              <a:t>Evaluate all </a:t>
            </a:r>
            <a:r>
              <a:rPr lang="en-US" sz="2000" u="sng" dirty="0"/>
              <a:t>possible communication options</a:t>
            </a:r>
            <a:r>
              <a:rPr lang="en-US" sz="2000" dirty="0"/>
              <a:t> </a:t>
            </a:r>
            <a:r>
              <a:rPr lang="en-US" sz="2000" dirty="0" smtClean="0"/>
              <a:t>available </a:t>
            </a:r>
            <a:r>
              <a:rPr lang="en-US" sz="2000" dirty="0"/>
              <a:t>to </a:t>
            </a:r>
            <a:r>
              <a:rPr lang="en-US" sz="2000" u="sng" dirty="0"/>
              <a:t>create knowledge</a:t>
            </a:r>
            <a:r>
              <a:rPr lang="en-US" sz="2000" dirty="0"/>
              <a:t> structures </a:t>
            </a:r>
            <a:r>
              <a:rPr lang="en-US" sz="2000" dirty="0" smtClean="0"/>
              <a:t>according to </a:t>
            </a:r>
            <a:r>
              <a:rPr lang="en-US" sz="2000" dirty="0"/>
              <a:t>effectiveness criteria as well as cost considerations.</a:t>
            </a:r>
          </a:p>
          <a:p>
            <a:r>
              <a:rPr lang="en-US" sz="2000" dirty="0"/>
              <a:t>Different communication options have different </a:t>
            </a:r>
            <a:r>
              <a:rPr lang="en-US" sz="2000" u="sng" dirty="0"/>
              <a:t>strengths</a:t>
            </a:r>
            <a:r>
              <a:rPr lang="en-US" sz="2000" dirty="0"/>
              <a:t> and can accomplish different </a:t>
            </a:r>
            <a:r>
              <a:rPr lang="en-US" sz="2000" u="sng" dirty="0"/>
              <a:t>objectives</a:t>
            </a:r>
            <a:r>
              <a:rPr lang="en-US" sz="2000" dirty="0"/>
              <a:t>.</a:t>
            </a:r>
          </a:p>
          <a:p>
            <a:r>
              <a:rPr lang="en-US" sz="2000" dirty="0"/>
              <a:t>Determine the </a:t>
            </a:r>
            <a:r>
              <a:rPr lang="en-US" sz="2000" u="sng" dirty="0"/>
              <a:t>optimal mix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7258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Evaluating IMC </a:t>
            </a:r>
            <a:r>
              <a:rPr lang="en-US" b="1" dirty="0" smtClean="0"/>
              <a:t>Programs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049666" cy="3416300"/>
          </a:xfrm>
        </p:spPr>
        <p:txBody>
          <a:bodyPr>
            <a:normAutofit/>
          </a:bodyPr>
          <a:lstStyle/>
          <a:p>
            <a:r>
              <a:rPr lang="en-US" sz="2000" b="1" dirty="0"/>
              <a:t>Coverage:</a:t>
            </a:r>
            <a:r>
              <a:rPr lang="en-US" sz="2000" dirty="0"/>
              <a:t> What </a:t>
            </a:r>
            <a:r>
              <a:rPr lang="en-US" sz="2000" u="sng" dirty="0"/>
              <a:t>proportion</a:t>
            </a:r>
            <a:r>
              <a:rPr lang="en-US" sz="2000" dirty="0"/>
              <a:t> of the target audience is reached by each communication option employed? How much </a:t>
            </a:r>
            <a:r>
              <a:rPr lang="en-US" sz="2000" u="sng" dirty="0"/>
              <a:t>overlap</a:t>
            </a:r>
            <a:r>
              <a:rPr lang="en-US" sz="2000" dirty="0"/>
              <a:t> exists among options?</a:t>
            </a:r>
          </a:p>
          <a:p>
            <a:r>
              <a:rPr lang="en-US" sz="2000" b="1" dirty="0"/>
              <a:t>Cost:</a:t>
            </a:r>
            <a:r>
              <a:rPr lang="en-US" sz="2000" dirty="0"/>
              <a:t> What is the </a:t>
            </a:r>
            <a:r>
              <a:rPr lang="en-US" sz="2000" u="sng" dirty="0"/>
              <a:t>per capita expense</a:t>
            </a:r>
            <a:r>
              <a:rPr lang="en-US" sz="2000" dirty="0" smtClean="0"/>
              <a:t>?</a:t>
            </a:r>
          </a:p>
          <a:p>
            <a:r>
              <a:rPr lang="en-US" sz="2000" b="1" dirty="0"/>
              <a:t>Contribution:</a:t>
            </a:r>
            <a:r>
              <a:rPr lang="en-US" sz="2000" dirty="0"/>
              <a:t> The collective effect on brand equity in terms of</a:t>
            </a:r>
            <a:r>
              <a:rPr lang="en-US" dirty="0"/>
              <a:t> </a:t>
            </a:r>
          </a:p>
          <a:p>
            <a:pPr lvl="1"/>
            <a:r>
              <a:rPr lang="en-US" sz="1800" dirty="0"/>
              <a:t>enhancing </a:t>
            </a:r>
            <a:r>
              <a:rPr lang="en-US" sz="1800" u="sng" dirty="0"/>
              <a:t>depth</a:t>
            </a:r>
            <a:r>
              <a:rPr lang="en-US" sz="1800" dirty="0"/>
              <a:t> and </a:t>
            </a:r>
            <a:r>
              <a:rPr lang="en-US" sz="1800" u="sng" dirty="0"/>
              <a:t>breadth</a:t>
            </a:r>
            <a:r>
              <a:rPr lang="en-US" sz="1800" dirty="0"/>
              <a:t> of awareness</a:t>
            </a:r>
          </a:p>
          <a:p>
            <a:pPr lvl="1"/>
            <a:r>
              <a:rPr lang="en-US" sz="1800" dirty="0"/>
              <a:t>improving </a:t>
            </a:r>
            <a:r>
              <a:rPr lang="en-US" sz="1800" u="sng" dirty="0"/>
              <a:t>strength</a:t>
            </a:r>
            <a:r>
              <a:rPr lang="en-US" sz="1800" dirty="0"/>
              <a:t>, </a:t>
            </a:r>
            <a:r>
              <a:rPr lang="en-US" sz="1800" u="sng" dirty="0"/>
              <a:t>favorability</a:t>
            </a:r>
            <a:r>
              <a:rPr lang="en-US" sz="1800" dirty="0"/>
              <a:t>, and </a:t>
            </a:r>
            <a:r>
              <a:rPr lang="en-US" sz="1800" u="sng" dirty="0"/>
              <a:t>uniqueness</a:t>
            </a:r>
            <a:r>
              <a:rPr lang="en-US" sz="1800" dirty="0"/>
              <a:t> of brand associations</a:t>
            </a:r>
          </a:p>
          <a:p>
            <a:r>
              <a:rPr lang="en-US" sz="2000" b="1" dirty="0"/>
              <a:t>Commonality:</a:t>
            </a:r>
            <a:r>
              <a:rPr lang="en-US" sz="2000" dirty="0"/>
              <a:t> The extent to which information conveyed by different communication options </a:t>
            </a:r>
            <a:r>
              <a:rPr lang="en-US" sz="2000" u="sng" dirty="0"/>
              <a:t>share meaning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7706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Evaluating IMC Programs (cont</a:t>
            </a:r>
            <a:r>
              <a:rPr lang="en-US" b="1" dirty="0" smtClean="0"/>
              <a:t>.)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281485" cy="3416300"/>
          </a:xfrm>
        </p:spPr>
        <p:txBody>
          <a:bodyPr>
            <a:normAutofit/>
          </a:bodyPr>
          <a:lstStyle/>
          <a:p>
            <a:r>
              <a:rPr lang="en-US" sz="2000" b="1" dirty="0"/>
              <a:t>Complementarity:</a:t>
            </a:r>
            <a:r>
              <a:rPr lang="en-US" sz="2000" dirty="0"/>
              <a:t> The extent to which different </a:t>
            </a:r>
            <a:r>
              <a:rPr lang="en-US" sz="2000" u="sng" dirty="0"/>
              <a:t>associations</a:t>
            </a:r>
            <a:r>
              <a:rPr lang="en-US" sz="2000" dirty="0"/>
              <a:t> and </a:t>
            </a:r>
            <a:r>
              <a:rPr lang="en-US" sz="2000" u="sng" dirty="0"/>
              <a:t>linkages</a:t>
            </a:r>
            <a:r>
              <a:rPr lang="en-US" sz="2000" dirty="0"/>
              <a:t> are emphasized across communication options</a:t>
            </a:r>
          </a:p>
          <a:p>
            <a:r>
              <a:rPr lang="en-US" sz="2000" b="1" dirty="0"/>
              <a:t>Versatility:</a:t>
            </a:r>
            <a:r>
              <a:rPr lang="en-US" sz="2000" dirty="0"/>
              <a:t> The extent to which information contained in a communication option </a:t>
            </a:r>
            <a:r>
              <a:rPr lang="en-US" sz="2000" dirty="0" smtClean="0"/>
              <a:t>works </a:t>
            </a:r>
            <a:r>
              <a:rPr lang="en-US" sz="2000" dirty="0"/>
              <a:t>with </a:t>
            </a:r>
            <a:r>
              <a:rPr lang="en-US" sz="2000" u="sng" dirty="0"/>
              <a:t>different types of consumers</a:t>
            </a:r>
          </a:p>
          <a:p>
            <a:pPr lvl="1"/>
            <a:r>
              <a:rPr lang="en-US" sz="1800" dirty="0"/>
              <a:t>Different communications history</a:t>
            </a:r>
          </a:p>
          <a:p>
            <a:pPr lvl="1"/>
            <a:r>
              <a:rPr lang="en-US" sz="1800" dirty="0"/>
              <a:t>Different market segments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1900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IMC Audience Communication Option </a:t>
            </a:r>
            <a:r>
              <a:rPr lang="en-US" b="1" dirty="0" smtClean="0"/>
              <a:t>Overlap</a:t>
            </a:r>
            <a:endParaRPr lang="en-US" b="1" dirty="0"/>
          </a:p>
        </p:txBody>
      </p:sp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2691159" y="2285059"/>
            <a:ext cx="6452841" cy="4373031"/>
            <a:chOff x="154" y="456"/>
            <a:chExt cx="5456" cy="3749"/>
          </a:xfrm>
        </p:grpSpPr>
        <p:sp>
          <p:nvSpPr>
            <p:cNvPr id="5" name="AutoShape 1027"/>
            <p:cNvSpPr>
              <a:spLocks noChangeArrowheads="1"/>
            </p:cNvSpPr>
            <p:nvPr/>
          </p:nvSpPr>
          <p:spPr bwMode="auto">
            <a:xfrm>
              <a:off x="1248" y="456"/>
              <a:ext cx="3256" cy="3128"/>
            </a:xfrm>
            <a:prstGeom prst="roundRect">
              <a:avLst>
                <a:gd name="adj" fmla="val 16667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Text Box 1028"/>
            <p:cNvSpPr txBox="1">
              <a:spLocks noChangeArrowheads="1"/>
            </p:cNvSpPr>
            <p:nvPr/>
          </p:nvSpPr>
          <p:spPr bwMode="auto">
            <a:xfrm>
              <a:off x="214" y="673"/>
              <a:ext cx="103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i="1" dirty="0">
                  <a:latin typeface="Times New Roman" pitchFamily="18" charset="0"/>
                </a:rPr>
                <a:t>Communication</a:t>
              </a:r>
            </a:p>
            <a:p>
              <a:r>
                <a:rPr lang="en-US" altLang="en-US" i="1" dirty="0">
                  <a:latin typeface="Times New Roman" pitchFamily="18" charset="0"/>
                </a:rPr>
                <a:t>Option A</a:t>
              </a:r>
            </a:p>
          </p:txBody>
        </p:sp>
        <p:sp>
          <p:nvSpPr>
            <p:cNvPr id="7" name="Text Box 1029"/>
            <p:cNvSpPr txBox="1">
              <a:spLocks noChangeArrowheads="1"/>
            </p:cNvSpPr>
            <p:nvPr/>
          </p:nvSpPr>
          <p:spPr bwMode="auto">
            <a:xfrm>
              <a:off x="2080" y="3609"/>
              <a:ext cx="16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i="1">
                  <a:latin typeface="Times New Roman" pitchFamily="18" charset="0"/>
                </a:rPr>
                <a:t>Communication Option C</a:t>
              </a:r>
            </a:p>
          </p:txBody>
        </p:sp>
        <p:sp>
          <p:nvSpPr>
            <p:cNvPr id="8" name="Text Box 1030"/>
            <p:cNvSpPr txBox="1">
              <a:spLocks noChangeArrowheads="1"/>
            </p:cNvSpPr>
            <p:nvPr/>
          </p:nvSpPr>
          <p:spPr bwMode="auto">
            <a:xfrm>
              <a:off x="4574" y="673"/>
              <a:ext cx="103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i="1">
                  <a:latin typeface="Times New Roman" pitchFamily="18" charset="0"/>
                </a:rPr>
                <a:t>Communication</a:t>
              </a:r>
            </a:p>
            <a:p>
              <a:r>
                <a:rPr lang="en-US" altLang="en-US" i="1">
                  <a:latin typeface="Times New Roman" pitchFamily="18" charset="0"/>
                </a:rPr>
                <a:t>Option B</a:t>
              </a:r>
            </a:p>
          </p:txBody>
        </p:sp>
        <p:sp>
          <p:nvSpPr>
            <p:cNvPr id="9" name="Line 1031"/>
            <p:cNvSpPr>
              <a:spLocks noChangeShapeType="1"/>
            </p:cNvSpPr>
            <p:nvPr/>
          </p:nvSpPr>
          <p:spPr bwMode="auto">
            <a:xfrm flipV="1">
              <a:off x="2888" y="2904"/>
              <a:ext cx="0" cy="7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1032"/>
            <p:cNvSpPr txBox="1">
              <a:spLocks noChangeArrowheads="1"/>
            </p:cNvSpPr>
            <p:nvPr/>
          </p:nvSpPr>
          <p:spPr bwMode="auto">
            <a:xfrm rot="19686883">
              <a:off x="154" y="2314"/>
              <a:ext cx="8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2400" dirty="0">
                  <a:latin typeface="Times New Roman" pitchFamily="18" charset="0"/>
                </a:rPr>
                <a:t>Audience</a:t>
              </a:r>
              <a:endParaRPr lang="en-US" altLang="en-US" sz="2000" dirty="0">
                <a:latin typeface="Times New Roman" pitchFamily="18" charset="0"/>
              </a:endParaRPr>
            </a:p>
          </p:txBody>
        </p:sp>
        <p:sp>
          <p:nvSpPr>
            <p:cNvPr id="12" name="Text Box 1034"/>
            <p:cNvSpPr txBox="1">
              <a:spLocks noChangeArrowheads="1"/>
            </p:cNvSpPr>
            <p:nvPr/>
          </p:nvSpPr>
          <p:spPr bwMode="auto">
            <a:xfrm>
              <a:off x="206" y="3839"/>
              <a:ext cx="4995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en-US" sz="1600" b="1" dirty="0">
                  <a:latin typeface="Times New Roman" pitchFamily="18" charset="0"/>
                </a:rPr>
                <a:t>Note:  Circles represent the market segments reached by various communication options.</a:t>
              </a:r>
            </a:p>
            <a:p>
              <a:r>
                <a:rPr lang="en-US" altLang="en-US" sz="1600" b="1" dirty="0">
                  <a:latin typeface="Times New Roman" pitchFamily="18" charset="0"/>
                </a:rPr>
                <a:t>            Shaded portions represent areas of overlap in communication options.</a:t>
              </a:r>
            </a:p>
          </p:txBody>
        </p:sp>
        <p:sp>
          <p:nvSpPr>
            <p:cNvPr id="13" name="Line 1035"/>
            <p:cNvSpPr>
              <a:spLocks noChangeShapeType="1"/>
            </p:cNvSpPr>
            <p:nvPr/>
          </p:nvSpPr>
          <p:spPr bwMode="auto">
            <a:xfrm>
              <a:off x="912" y="936"/>
              <a:ext cx="816" cy="2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036"/>
            <p:cNvSpPr>
              <a:spLocks noChangeShapeType="1"/>
            </p:cNvSpPr>
            <p:nvPr/>
          </p:nvSpPr>
          <p:spPr bwMode="auto">
            <a:xfrm flipH="1">
              <a:off x="3768" y="936"/>
              <a:ext cx="816" cy="20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Freeform 1037"/>
            <p:cNvSpPr>
              <a:spLocks/>
            </p:cNvSpPr>
            <p:nvPr/>
          </p:nvSpPr>
          <p:spPr bwMode="auto">
            <a:xfrm>
              <a:off x="680" y="2382"/>
              <a:ext cx="552" cy="252"/>
            </a:xfrm>
            <a:custGeom>
              <a:avLst/>
              <a:gdLst/>
              <a:ahLst/>
              <a:cxnLst>
                <a:cxn ang="0">
                  <a:pos x="0" y="194"/>
                </a:cxn>
                <a:cxn ang="0">
                  <a:pos x="400" y="226"/>
                </a:cxn>
                <a:cxn ang="0">
                  <a:pos x="672" y="34"/>
                </a:cxn>
                <a:cxn ang="0">
                  <a:pos x="880" y="26"/>
                </a:cxn>
              </a:cxnLst>
              <a:rect l="0" t="0" r="r" b="b"/>
              <a:pathLst>
                <a:path w="880" h="252">
                  <a:moveTo>
                    <a:pt x="0" y="194"/>
                  </a:moveTo>
                  <a:cubicBezTo>
                    <a:pt x="144" y="223"/>
                    <a:pt x="288" y="252"/>
                    <a:pt x="400" y="226"/>
                  </a:cubicBezTo>
                  <a:cubicBezTo>
                    <a:pt x="511" y="199"/>
                    <a:pt x="592" y="67"/>
                    <a:pt x="672" y="34"/>
                  </a:cubicBezTo>
                  <a:cubicBezTo>
                    <a:pt x="751" y="0"/>
                    <a:pt x="846" y="27"/>
                    <a:pt x="880" y="26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" name="Group 1038"/>
            <p:cNvGrpSpPr>
              <a:grpSpLocks/>
            </p:cNvGrpSpPr>
            <p:nvPr/>
          </p:nvGrpSpPr>
          <p:grpSpPr bwMode="auto">
            <a:xfrm>
              <a:off x="1336" y="584"/>
              <a:ext cx="3064" cy="2872"/>
              <a:chOff x="1336" y="584"/>
              <a:chExt cx="3064" cy="2872"/>
            </a:xfrm>
          </p:grpSpPr>
          <p:grpSp>
            <p:nvGrpSpPr>
              <p:cNvPr id="17" name="Group 1039"/>
              <p:cNvGrpSpPr>
                <a:grpSpLocks/>
              </p:cNvGrpSpPr>
              <p:nvPr/>
            </p:nvGrpSpPr>
            <p:grpSpPr bwMode="auto">
              <a:xfrm rot="7163131">
                <a:off x="2506" y="969"/>
                <a:ext cx="840" cy="742"/>
                <a:chOff x="1935" y="1652"/>
                <a:chExt cx="889" cy="791"/>
              </a:xfrm>
            </p:grpSpPr>
            <p:sp>
              <p:nvSpPr>
                <p:cNvPr id="29" name="Freeform 1040"/>
                <p:cNvSpPr>
                  <a:spLocks/>
                </p:cNvSpPr>
                <p:nvPr/>
              </p:nvSpPr>
              <p:spPr bwMode="auto">
                <a:xfrm>
                  <a:off x="1935" y="1652"/>
                  <a:ext cx="889" cy="791"/>
                </a:xfrm>
                <a:custGeom>
                  <a:avLst/>
                  <a:gdLst/>
                  <a:ahLst/>
                  <a:cxnLst>
                    <a:cxn ang="0">
                      <a:pos x="561" y="0"/>
                    </a:cxn>
                    <a:cxn ang="0">
                      <a:pos x="580" y="102"/>
                    </a:cxn>
                    <a:cxn ang="0">
                      <a:pos x="606" y="182"/>
                    </a:cxn>
                    <a:cxn ang="0">
                      <a:pos x="620" y="219"/>
                    </a:cxn>
                    <a:cxn ang="0">
                      <a:pos x="628" y="243"/>
                    </a:cxn>
                    <a:cxn ang="0">
                      <a:pos x="638" y="272"/>
                    </a:cxn>
                    <a:cxn ang="0">
                      <a:pos x="644" y="288"/>
                    </a:cxn>
                    <a:cxn ang="0">
                      <a:pos x="681" y="350"/>
                    </a:cxn>
                    <a:cxn ang="0">
                      <a:pos x="705" y="382"/>
                    </a:cxn>
                    <a:cxn ang="0">
                      <a:pos x="726" y="411"/>
                    </a:cxn>
                    <a:cxn ang="0">
                      <a:pos x="740" y="430"/>
                    </a:cxn>
                    <a:cxn ang="0">
                      <a:pos x="780" y="483"/>
                    </a:cxn>
                    <a:cxn ang="0">
                      <a:pos x="849" y="552"/>
                    </a:cxn>
                    <a:cxn ang="0">
                      <a:pos x="806" y="579"/>
                    </a:cxn>
                    <a:cxn ang="0">
                      <a:pos x="793" y="590"/>
                    </a:cxn>
                    <a:cxn ang="0">
                      <a:pos x="761" y="608"/>
                    </a:cxn>
                    <a:cxn ang="0">
                      <a:pos x="686" y="648"/>
                    </a:cxn>
                    <a:cxn ang="0">
                      <a:pos x="662" y="656"/>
                    </a:cxn>
                    <a:cxn ang="0">
                      <a:pos x="574" y="688"/>
                    </a:cxn>
                    <a:cxn ang="0">
                      <a:pos x="380" y="723"/>
                    </a:cxn>
                    <a:cxn ang="0">
                      <a:pos x="316" y="734"/>
                    </a:cxn>
                    <a:cxn ang="0">
                      <a:pos x="81" y="702"/>
                    </a:cxn>
                    <a:cxn ang="0">
                      <a:pos x="49" y="694"/>
                    </a:cxn>
                    <a:cxn ang="0">
                      <a:pos x="14" y="683"/>
                    </a:cxn>
                    <a:cxn ang="0">
                      <a:pos x="9" y="648"/>
                    </a:cxn>
                    <a:cxn ang="0">
                      <a:pos x="33" y="571"/>
                    </a:cxn>
                    <a:cxn ang="0">
                      <a:pos x="54" y="512"/>
                    </a:cxn>
                    <a:cxn ang="0">
                      <a:pos x="65" y="486"/>
                    </a:cxn>
                    <a:cxn ang="0">
                      <a:pos x="140" y="344"/>
                    </a:cxn>
                    <a:cxn ang="0">
                      <a:pos x="188" y="283"/>
                    </a:cxn>
                    <a:cxn ang="0">
                      <a:pos x="230" y="235"/>
                    </a:cxn>
                    <a:cxn ang="0">
                      <a:pos x="236" y="224"/>
                    </a:cxn>
                    <a:cxn ang="0">
                      <a:pos x="244" y="222"/>
                    </a:cxn>
                    <a:cxn ang="0">
                      <a:pos x="268" y="200"/>
                    </a:cxn>
                    <a:cxn ang="0">
                      <a:pos x="300" y="176"/>
                    </a:cxn>
                    <a:cxn ang="0">
                      <a:pos x="345" y="142"/>
                    </a:cxn>
                    <a:cxn ang="0">
                      <a:pos x="385" y="112"/>
                    </a:cxn>
                    <a:cxn ang="0">
                      <a:pos x="465" y="56"/>
                    </a:cxn>
                    <a:cxn ang="0">
                      <a:pos x="505" y="40"/>
                    </a:cxn>
                    <a:cxn ang="0">
                      <a:pos x="524" y="35"/>
                    </a:cxn>
                    <a:cxn ang="0">
                      <a:pos x="561" y="0"/>
                    </a:cxn>
                  </a:cxnLst>
                  <a:rect l="0" t="0" r="r" b="b"/>
                  <a:pathLst>
                    <a:path w="849" h="734">
                      <a:moveTo>
                        <a:pt x="561" y="0"/>
                      </a:moveTo>
                      <a:cubicBezTo>
                        <a:pt x="564" y="34"/>
                        <a:pt x="567" y="69"/>
                        <a:pt x="580" y="102"/>
                      </a:cubicBezTo>
                      <a:cubicBezTo>
                        <a:pt x="583" y="124"/>
                        <a:pt x="590" y="163"/>
                        <a:pt x="606" y="182"/>
                      </a:cubicBezTo>
                      <a:cubicBezTo>
                        <a:pt x="610" y="194"/>
                        <a:pt x="612" y="208"/>
                        <a:pt x="620" y="219"/>
                      </a:cubicBezTo>
                      <a:cubicBezTo>
                        <a:pt x="622" y="227"/>
                        <a:pt x="628" y="243"/>
                        <a:pt x="628" y="243"/>
                      </a:cubicBezTo>
                      <a:cubicBezTo>
                        <a:pt x="630" y="255"/>
                        <a:pt x="634" y="259"/>
                        <a:pt x="638" y="272"/>
                      </a:cubicBezTo>
                      <a:cubicBezTo>
                        <a:pt x="639" y="277"/>
                        <a:pt x="644" y="288"/>
                        <a:pt x="644" y="288"/>
                      </a:cubicBezTo>
                      <a:cubicBezTo>
                        <a:pt x="647" y="311"/>
                        <a:pt x="668" y="329"/>
                        <a:pt x="681" y="350"/>
                      </a:cubicBezTo>
                      <a:cubicBezTo>
                        <a:pt x="688" y="361"/>
                        <a:pt x="692" y="377"/>
                        <a:pt x="705" y="382"/>
                      </a:cubicBezTo>
                      <a:cubicBezTo>
                        <a:pt x="711" y="392"/>
                        <a:pt x="719" y="400"/>
                        <a:pt x="726" y="411"/>
                      </a:cubicBezTo>
                      <a:cubicBezTo>
                        <a:pt x="730" y="417"/>
                        <a:pt x="740" y="430"/>
                        <a:pt x="740" y="430"/>
                      </a:cubicBezTo>
                      <a:cubicBezTo>
                        <a:pt x="746" y="456"/>
                        <a:pt x="765" y="464"/>
                        <a:pt x="780" y="483"/>
                      </a:cubicBezTo>
                      <a:cubicBezTo>
                        <a:pt x="794" y="502"/>
                        <a:pt x="825" y="546"/>
                        <a:pt x="849" y="552"/>
                      </a:cubicBezTo>
                      <a:cubicBezTo>
                        <a:pt x="843" y="567"/>
                        <a:pt x="820" y="571"/>
                        <a:pt x="806" y="579"/>
                      </a:cubicBezTo>
                      <a:cubicBezTo>
                        <a:pt x="786" y="588"/>
                        <a:pt x="807" y="578"/>
                        <a:pt x="793" y="590"/>
                      </a:cubicBezTo>
                      <a:cubicBezTo>
                        <a:pt x="783" y="597"/>
                        <a:pt x="770" y="600"/>
                        <a:pt x="761" y="608"/>
                      </a:cubicBezTo>
                      <a:cubicBezTo>
                        <a:pt x="738" y="627"/>
                        <a:pt x="715" y="642"/>
                        <a:pt x="686" y="648"/>
                      </a:cubicBezTo>
                      <a:cubicBezTo>
                        <a:pt x="667" y="654"/>
                        <a:pt x="675" y="652"/>
                        <a:pt x="662" y="656"/>
                      </a:cubicBezTo>
                      <a:cubicBezTo>
                        <a:pt x="646" y="667"/>
                        <a:pt x="594" y="684"/>
                        <a:pt x="574" y="688"/>
                      </a:cubicBezTo>
                      <a:cubicBezTo>
                        <a:pt x="509" y="712"/>
                        <a:pt x="449" y="720"/>
                        <a:pt x="380" y="723"/>
                      </a:cubicBezTo>
                      <a:cubicBezTo>
                        <a:pt x="358" y="727"/>
                        <a:pt x="337" y="730"/>
                        <a:pt x="316" y="734"/>
                      </a:cubicBezTo>
                      <a:cubicBezTo>
                        <a:pt x="237" y="725"/>
                        <a:pt x="159" y="709"/>
                        <a:pt x="81" y="702"/>
                      </a:cubicBezTo>
                      <a:cubicBezTo>
                        <a:pt x="70" y="699"/>
                        <a:pt x="59" y="695"/>
                        <a:pt x="49" y="694"/>
                      </a:cubicBezTo>
                      <a:cubicBezTo>
                        <a:pt x="37" y="689"/>
                        <a:pt x="25" y="687"/>
                        <a:pt x="14" y="683"/>
                      </a:cubicBezTo>
                      <a:cubicBezTo>
                        <a:pt x="0" y="669"/>
                        <a:pt x="4" y="667"/>
                        <a:pt x="9" y="648"/>
                      </a:cubicBezTo>
                      <a:cubicBezTo>
                        <a:pt x="15" y="621"/>
                        <a:pt x="25" y="597"/>
                        <a:pt x="33" y="571"/>
                      </a:cubicBezTo>
                      <a:cubicBezTo>
                        <a:pt x="38" y="552"/>
                        <a:pt x="41" y="527"/>
                        <a:pt x="54" y="512"/>
                      </a:cubicBezTo>
                      <a:cubicBezTo>
                        <a:pt x="56" y="502"/>
                        <a:pt x="59" y="494"/>
                        <a:pt x="65" y="486"/>
                      </a:cubicBezTo>
                      <a:cubicBezTo>
                        <a:pt x="79" y="432"/>
                        <a:pt x="108" y="389"/>
                        <a:pt x="140" y="344"/>
                      </a:cubicBezTo>
                      <a:cubicBezTo>
                        <a:pt x="155" y="322"/>
                        <a:pt x="165" y="299"/>
                        <a:pt x="188" y="283"/>
                      </a:cubicBezTo>
                      <a:cubicBezTo>
                        <a:pt x="192" y="264"/>
                        <a:pt x="215" y="246"/>
                        <a:pt x="230" y="235"/>
                      </a:cubicBezTo>
                      <a:cubicBezTo>
                        <a:pt x="232" y="231"/>
                        <a:pt x="232" y="226"/>
                        <a:pt x="236" y="224"/>
                      </a:cubicBezTo>
                      <a:cubicBezTo>
                        <a:pt x="238" y="222"/>
                        <a:pt x="241" y="223"/>
                        <a:pt x="244" y="222"/>
                      </a:cubicBezTo>
                      <a:cubicBezTo>
                        <a:pt x="254" y="214"/>
                        <a:pt x="254" y="205"/>
                        <a:pt x="268" y="200"/>
                      </a:cubicBezTo>
                      <a:cubicBezTo>
                        <a:pt x="277" y="190"/>
                        <a:pt x="286" y="180"/>
                        <a:pt x="300" y="176"/>
                      </a:cubicBezTo>
                      <a:cubicBezTo>
                        <a:pt x="309" y="166"/>
                        <a:pt x="332" y="145"/>
                        <a:pt x="345" y="142"/>
                      </a:cubicBezTo>
                      <a:cubicBezTo>
                        <a:pt x="355" y="129"/>
                        <a:pt x="371" y="121"/>
                        <a:pt x="385" y="112"/>
                      </a:cubicBezTo>
                      <a:cubicBezTo>
                        <a:pt x="412" y="93"/>
                        <a:pt x="437" y="72"/>
                        <a:pt x="465" y="56"/>
                      </a:cubicBezTo>
                      <a:cubicBezTo>
                        <a:pt x="473" y="50"/>
                        <a:pt x="494" y="43"/>
                        <a:pt x="505" y="40"/>
                      </a:cubicBezTo>
                      <a:cubicBezTo>
                        <a:pt x="511" y="38"/>
                        <a:pt x="524" y="35"/>
                        <a:pt x="524" y="35"/>
                      </a:cubicBezTo>
                      <a:cubicBezTo>
                        <a:pt x="544" y="18"/>
                        <a:pt x="561" y="28"/>
                        <a:pt x="561" y="0"/>
                      </a:cubicBezTo>
                      <a:close/>
                    </a:path>
                  </a:pathLst>
                </a:custGeom>
                <a:solidFill>
                  <a:srgbClr val="EAEAEA"/>
                </a:solidFill>
                <a:ln w="28575" cmpd="sng">
                  <a:solidFill>
                    <a:srgbClr val="EAEAEA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" name="AutoShape 1041"/>
                <p:cNvSpPr>
                  <a:spLocks noChangeArrowheads="1"/>
                </p:cNvSpPr>
                <p:nvPr/>
              </p:nvSpPr>
              <p:spPr bwMode="auto">
                <a:xfrm rot="-1719489">
                  <a:off x="2633" y="1692"/>
                  <a:ext cx="47" cy="584"/>
                </a:xfrm>
                <a:prstGeom prst="moon">
                  <a:avLst>
                    <a:gd name="adj" fmla="val 22884"/>
                  </a:avLst>
                </a:prstGeom>
                <a:solidFill>
                  <a:srgbClr val="EAEAEA"/>
                </a:solidFill>
                <a:ln w="57150">
                  <a:solidFill>
                    <a:srgbClr val="EAEAEA"/>
                  </a:solidFill>
                  <a:miter lim="800000"/>
                  <a:headEnd/>
                  <a:tailEnd/>
                </a:ln>
                <a:effectLst/>
              </p:spPr>
              <p:txBody>
                <a:bodyPr rot="10800000" vert="eaVert" wrap="none" anchor="ctr"/>
                <a:lstStyle/>
                <a:p>
                  <a:pPr algn="ctr"/>
                  <a:endParaRPr lang="en-US" altLang="en-US" sz="2000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8" name="Group 1042"/>
              <p:cNvGrpSpPr>
                <a:grpSpLocks/>
              </p:cNvGrpSpPr>
              <p:nvPr/>
            </p:nvGrpSpPr>
            <p:grpSpPr bwMode="auto">
              <a:xfrm flipH="1">
                <a:off x="2887" y="1647"/>
                <a:ext cx="889" cy="791"/>
                <a:chOff x="1935" y="1652"/>
                <a:chExt cx="889" cy="791"/>
              </a:xfrm>
            </p:grpSpPr>
            <p:sp>
              <p:nvSpPr>
                <p:cNvPr id="27" name="Freeform 1043"/>
                <p:cNvSpPr>
                  <a:spLocks/>
                </p:cNvSpPr>
                <p:nvPr/>
              </p:nvSpPr>
              <p:spPr bwMode="auto">
                <a:xfrm>
                  <a:off x="1935" y="1652"/>
                  <a:ext cx="889" cy="791"/>
                </a:xfrm>
                <a:custGeom>
                  <a:avLst/>
                  <a:gdLst/>
                  <a:ahLst/>
                  <a:cxnLst>
                    <a:cxn ang="0">
                      <a:pos x="561" y="0"/>
                    </a:cxn>
                    <a:cxn ang="0">
                      <a:pos x="580" y="102"/>
                    </a:cxn>
                    <a:cxn ang="0">
                      <a:pos x="606" y="182"/>
                    </a:cxn>
                    <a:cxn ang="0">
                      <a:pos x="620" y="219"/>
                    </a:cxn>
                    <a:cxn ang="0">
                      <a:pos x="628" y="243"/>
                    </a:cxn>
                    <a:cxn ang="0">
                      <a:pos x="638" y="272"/>
                    </a:cxn>
                    <a:cxn ang="0">
                      <a:pos x="644" y="288"/>
                    </a:cxn>
                    <a:cxn ang="0">
                      <a:pos x="681" y="350"/>
                    </a:cxn>
                    <a:cxn ang="0">
                      <a:pos x="705" y="382"/>
                    </a:cxn>
                    <a:cxn ang="0">
                      <a:pos x="726" y="411"/>
                    </a:cxn>
                    <a:cxn ang="0">
                      <a:pos x="740" y="430"/>
                    </a:cxn>
                    <a:cxn ang="0">
                      <a:pos x="780" y="483"/>
                    </a:cxn>
                    <a:cxn ang="0">
                      <a:pos x="849" y="552"/>
                    </a:cxn>
                    <a:cxn ang="0">
                      <a:pos x="806" y="579"/>
                    </a:cxn>
                    <a:cxn ang="0">
                      <a:pos x="793" y="590"/>
                    </a:cxn>
                    <a:cxn ang="0">
                      <a:pos x="761" y="608"/>
                    </a:cxn>
                    <a:cxn ang="0">
                      <a:pos x="686" y="648"/>
                    </a:cxn>
                    <a:cxn ang="0">
                      <a:pos x="662" y="656"/>
                    </a:cxn>
                    <a:cxn ang="0">
                      <a:pos x="574" y="688"/>
                    </a:cxn>
                    <a:cxn ang="0">
                      <a:pos x="380" y="723"/>
                    </a:cxn>
                    <a:cxn ang="0">
                      <a:pos x="316" y="734"/>
                    </a:cxn>
                    <a:cxn ang="0">
                      <a:pos x="81" y="702"/>
                    </a:cxn>
                    <a:cxn ang="0">
                      <a:pos x="49" y="694"/>
                    </a:cxn>
                    <a:cxn ang="0">
                      <a:pos x="14" y="683"/>
                    </a:cxn>
                    <a:cxn ang="0">
                      <a:pos x="9" y="648"/>
                    </a:cxn>
                    <a:cxn ang="0">
                      <a:pos x="33" y="571"/>
                    </a:cxn>
                    <a:cxn ang="0">
                      <a:pos x="54" y="512"/>
                    </a:cxn>
                    <a:cxn ang="0">
                      <a:pos x="65" y="486"/>
                    </a:cxn>
                    <a:cxn ang="0">
                      <a:pos x="140" y="344"/>
                    </a:cxn>
                    <a:cxn ang="0">
                      <a:pos x="188" y="283"/>
                    </a:cxn>
                    <a:cxn ang="0">
                      <a:pos x="230" y="235"/>
                    </a:cxn>
                    <a:cxn ang="0">
                      <a:pos x="236" y="224"/>
                    </a:cxn>
                    <a:cxn ang="0">
                      <a:pos x="244" y="222"/>
                    </a:cxn>
                    <a:cxn ang="0">
                      <a:pos x="268" y="200"/>
                    </a:cxn>
                    <a:cxn ang="0">
                      <a:pos x="300" y="176"/>
                    </a:cxn>
                    <a:cxn ang="0">
                      <a:pos x="345" y="142"/>
                    </a:cxn>
                    <a:cxn ang="0">
                      <a:pos x="385" y="112"/>
                    </a:cxn>
                    <a:cxn ang="0">
                      <a:pos x="465" y="56"/>
                    </a:cxn>
                    <a:cxn ang="0">
                      <a:pos x="505" y="40"/>
                    </a:cxn>
                    <a:cxn ang="0">
                      <a:pos x="524" y="35"/>
                    </a:cxn>
                    <a:cxn ang="0">
                      <a:pos x="561" y="0"/>
                    </a:cxn>
                  </a:cxnLst>
                  <a:rect l="0" t="0" r="r" b="b"/>
                  <a:pathLst>
                    <a:path w="849" h="734">
                      <a:moveTo>
                        <a:pt x="561" y="0"/>
                      </a:moveTo>
                      <a:cubicBezTo>
                        <a:pt x="564" y="34"/>
                        <a:pt x="567" y="69"/>
                        <a:pt x="580" y="102"/>
                      </a:cubicBezTo>
                      <a:cubicBezTo>
                        <a:pt x="583" y="124"/>
                        <a:pt x="590" y="163"/>
                        <a:pt x="606" y="182"/>
                      </a:cubicBezTo>
                      <a:cubicBezTo>
                        <a:pt x="610" y="194"/>
                        <a:pt x="612" y="208"/>
                        <a:pt x="620" y="219"/>
                      </a:cubicBezTo>
                      <a:cubicBezTo>
                        <a:pt x="622" y="227"/>
                        <a:pt x="628" y="243"/>
                        <a:pt x="628" y="243"/>
                      </a:cubicBezTo>
                      <a:cubicBezTo>
                        <a:pt x="630" y="255"/>
                        <a:pt x="634" y="259"/>
                        <a:pt x="638" y="272"/>
                      </a:cubicBezTo>
                      <a:cubicBezTo>
                        <a:pt x="639" y="277"/>
                        <a:pt x="644" y="288"/>
                        <a:pt x="644" y="288"/>
                      </a:cubicBezTo>
                      <a:cubicBezTo>
                        <a:pt x="647" y="311"/>
                        <a:pt x="668" y="329"/>
                        <a:pt x="681" y="350"/>
                      </a:cubicBezTo>
                      <a:cubicBezTo>
                        <a:pt x="688" y="361"/>
                        <a:pt x="692" y="377"/>
                        <a:pt x="705" y="382"/>
                      </a:cubicBezTo>
                      <a:cubicBezTo>
                        <a:pt x="711" y="392"/>
                        <a:pt x="719" y="400"/>
                        <a:pt x="726" y="411"/>
                      </a:cubicBezTo>
                      <a:cubicBezTo>
                        <a:pt x="730" y="417"/>
                        <a:pt x="740" y="430"/>
                        <a:pt x="740" y="430"/>
                      </a:cubicBezTo>
                      <a:cubicBezTo>
                        <a:pt x="746" y="456"/>
                        <a:pt x="765" y="464"/>
                        <a:pt x="780" y="483"/>
                      </a:cubicBezTo>
                      <a:cubicBezTo>
                        <a:pt x="794" y="502"/>
                        <a:pt x="825" y="546"/>
                        <a:pt x="849" y="552"/>
                      </a:cubicBezTo>
                      <a:cubicBezTo>
                        <a:pt x="843" y="567"/>
                        <a:pt x="820" y="571"/>
                        <a:pt x="806" y="579"/>
                      </a:cubicBezTo>
                      <a:cubicBezTo>
                        <a:pt x="786" y="588"/>
                        <a:pt x="807" y="578"/>
                        <a:pt x="793" y="590"/>
                      </a:cubicBezTo>
                      <a:cubicBezTo>
                        <a:pt x="783" y="597"/>
                        <a:pt x="770" y="600"/>
                        <a:pt x="761" y="608"/>
                      </a:cubicBezTo>
                      <a:cubicBezTo>
                        <a:pt x="738" y="627"/>
                        <a:pt x="715" y="642"/>
                        <a:pt x="686" y="648"/>
                      </a:cubicBezTo>
                      <a:cubicBezTo>
                        <a:pt x="667" y="654"/>
                        <a:pt x="675" y="652"/>
                        <a:pt x="662" y="656"/>
                      </a:cubicBezTo>
                      <a:cubicBezTo>
                        <a:pt x="646" y="667"/>
                        <a:pt x="594" y="684"/>
                        <a:pt x="574" y="688"/>
                      </a:cubicBezTo>
                      <a:cubicBezTo>
                        <a:pt x="509" y="712"/>
                        <a:pt x="449" y="720"/>
                        <a:pt x="380" y="723"/>
                      </a:cubicBezTo>
                      <a:cubicBezTo>
                        <a:pt x="358" y="727"/>
                        <a:pt x="337" y="730"/>
                        <a:pt x="316" y="734"/>
                      </a:cubicBezTo>
                      <a:cubicBezTo>
                        <a:pt x="237" y="725"/>
                        <a:pt x="159" y="709"/>
                        <a:pt x="81" y="702"/>
                      </a:cubicBezTo>
                      <a:cubicBezTo>
                        <a:pt x="70" y="699"/>
                        <a:pt x="59" y="695"/>
                        <a:pt x="49" y="694"/>
                      </a:cubicBezTo>
                      <a:cubicBezTo>
                        <a:pt x="37" y="689"/>
                        <a:pt x="25" y="687"/>
                        <a:pt x="14" y="683"/>
                      </a:cubicBezTo>
                      <a:cubicBezTo>
                        <a:pt x="0" y="669"/>
                        <a:pt x="4" y="667"/>
                        <a:pt x="9" y="648"/>
                      </a:cubicBezTo>
                      <a:cubicBezTo>
                        <a:pt x="15" y="621"/>
                        <a:pt x="25" y="597"/>
                        <a:pt x="33" y="571"/>
                      </a:cubicBezTo>
                      <a:cubicBezTo>
                        <a:pt x="38" y="552"/>
                        <a:pt x="41" y="527"/>
                        <a:pt x="54" y="512"/>
                      </a:cubicBezTo>
                      <a:cubicBezTo>
                        <a:pt x="56" y="502"/>
                        <a:pt x="59" y="494"/>
                        <a:pt x="65" y="486"/>
                      </a:cubicBezTo>
                      <a:cubicBezTo>
                        <a:pt x="79" y="432"/>
                        <a:pt x="108" y="389"/>
                        <a:pt x="140" y="344"/>
                      </a:cubicBezTo>
                      <a:cubicBezTo>
                        <a:pt x="155" y="322"/>
                        <a:pt x="165" y="299"/>
                        <a:pt x="188" y="283"/>
                      </a:cubicBezTo>
                      <a:cubicBezTo>
                        <a:pt x="192" y="264"/>
                        <a:pt x="215" y="246"/>
                        <a:pt x="230" y="235"/>
                      </a:cubicBezTo>
                      <a:cubicBezTo>
                        <a:pt x="232" y="231"/>
                        <a:pt x="232" y="226"/>
                        <a:pt x="236" y="224"/>
                      </a:cubicBezTo>
                      <a:cubicBezTo>
                        <a:pt x="238" y="222"/>
                        <a:pt x="241" y="223"/>
                        <a:pt x="244" y="222"/>
                      </a:cubicBezTo>
                      <a:cubicBezTo>
                        <a:pt x="254" y="214"/>
                        <a:pt x="254" y="205"/>
                        <a:pt x="268" y="200"/>
                      </a:cubicBezTo>
                      <a:cubicBezTo>
                        <a:pt x="277" y="190"/>
                        <a:pt x="286" y="180"/>
                        <a:pt x="300" y="176"/>
                      </a:cubicBezTo>
                      <a:cubicBezTo>
                        <a:pt x="309" y="166"/>
                        <a:pt x="332" y="145"/>
                        <a:pt x="345" y="142"/>
                      </a:cubicBezTo>
                      <a:cubicBezTo>
                        <a:pt x="355" y="129"/>
                        <a:pt x="371" y="121"/>
                        <a:pt x="385" y="112"/>
                      </a:cubicBezTo>
                      <a:cubicBezTo>
                        <a:pt x="412" y="93"/>
                        <a:pt x="437" y="72"/>
                        <a:pt x="465" y="56"/>
                      </a:cubicBezTo>
                      <a:cubicBezTo>
                        <a:pt x="473" y="50"/>
                        <a:pt x="494" y="43"/>
                        <a:pt x="505" y="40"/>
                      </a:cubicBezTo>
                      <a:cubicBezTo>
                        <a:pt x="511" y="38"/>
                        <a:pt x="524" y="35"/>
                        <a:pt x="524" y="35"/>
                      </a:cubicBezTo>
                      <a:cubicBezTo>
                        <a:pt x="544" y="18"/>
                        <a:pt x="561" y="28"/>
                        <a:pt x="561" y="0"/>
                      </a:cubicBezTo>
                      <a:close/>
                    </a:path>
                  </a:pathLst>
                </a:custGeom>
                <a:solidFill>
                  <a:srgbClr val="EAEAEA"/>
                </a:solidFill>
                <a:ln w="28575" cmpd="sng">
                  <a:solidFill>
                    <a:srgbClr val="EAEAEA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" name="AutoShape 1044"/>
                <p:cNvSpPr>
                  <a:spLocks noChangeArrowheads="1"/>
                </p:cNvSpPr>
                <p:nvPr/>
              </p:nvSpPr>
              <p:spPr bwMode="auto">
                <a:xfrm rot="-1719489">
                  <a:off x="2633" y="1692"/>
                  <a:ext cx="47" cy="584"/>
                </a:xfrm>
                <a:prstGeom prst="moon">
                  <a:avLst>
                    <a:gd name="adj" fmla="val 22884"/>
                  </a:avLst>
                </a:prstGeom>
                <a:solidFill>
                  <a:srgbClr val="EAEAEA"/>
                </a:solidFill>
                <a:ln w="57150">
                  <a:solidFill>
                    <a:srgbClr val="EAEAEA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altLang="en-US" sz="2000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19" name="Freeform 1045"/>
              <p:cNvSpPr>
                <a:spLocks/>
              </p:cNvSpPr>
              <p:nvPr/>
            </p:nvSpPr>
            <p:spPr bwMode="auto">
              <a:xfrm>
                <a:off x="2562" y="1613"/>
                <a:ext cx="597" cy="579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96" y="22"/>
                  </a:cxn>
                  <a:cxn ang="0">
                    <a:pos x="205" y="0"/>
                  </a:cxn>
                  <a:cxn ang="0">
                    <a:pos x="480" y="19"/>
                  </a:cxn>
                  <a:cxn ang="0">
                    <a:pos x="517" y="30"/>
                  </a:cxn>
                  <a:cxn ang="0">
                    <a:pos x="576" y="48"/>
                  </a:cxn>
                  <a:cxn ang="0">
                    <a:pos x="597" y="62"/>
                  </a:cxn>
                  <a:cxn ang="0">
                    <a:pos x="589" y="91"/>
                  </a:cxn>
                  <a:cxn ang="0">
                    <a:pos x="557" y="195"/>
                  </a:cxn>
                  <a:cxn ang="0">
                    <a:pos x="488" y="363"/>
                  </a:cxn>
                  <a:cxn ang="0">
                    <a:pos x="469" y="395"/>
                  </a:cxn>
                  <a:cxn ang="0">
                    <a:pos x="408" y="464"/>
                  </a:cxn>
                  <a:cxn ang="0">
                    <a:pos x="368" y="512"/>
                  </a:cxn>
                  <a:cxn ang="0">
                    <a:pos x="344" y="534"/>
                  </a:cxn>
                  <a:cxn ang="0">
                    <a:pos x="320" y="555"/>
                  </a:cxn>
                  <a:cxn ang="0">
                    <a:pos x="296" y="579"/>
                  </a:cxn>
                  <a:cxn ang="0">
                    <a:pos x="221" y="510"/>
                  </a:cxn>
                  <a:cxn ang="0">
                    <a:pos x="184" y="470"/>
                  </a:cxn>
                  <a:cxn ang="0">
                    <a:pos x="117" y="339"/>
                  </a:cxn>
                  <a:cxn ang="0">
                    <a:pos x="80" y="262"/>
                  </a:cxn>
                  <a:cxn ang="0">
                    <a:pos x="53" y="192"/>
                  </a:cxn>
                  <a:cxn ang="0">
                    <a:pos x="29" y="120"/>
                  </a:cxn>
                  <a:cxn ang="0">
                    <a:pos x="8" y="67"/>
                  </a:cxn>
                  <a:cxn ang="0">
                    <a:pos x="0" y="48"/>
                  </a:cxn>
                </a:cxnLst>
                <a:rect l="0" t="0" r="r" b="b"/>
                <a:pathLst>
                  <a:path w="597" h="579">
                    <a:moveTo>
                      <a:pt x="0" y="48"/>
                    </a:moveTo>
                    <a:cubicBezTo>
                      <a:pt x="31" y="37"/>
                      <a:pt x="63" y="26"/>
                      <a:pt x="96" y="22"/>
                    </a:cubicBezTo>
                    <a:cubicBezTo>
                      <a:pt x="131" y="12"/>
                      <a:pt x="168" y="5"/>
                      <a:pt x="205" y="0"/>
                    </a:cubicBezTo>
                    <a:cubicBezTo>
                      <a:pt x="298" y="2"/>
                      <a:pt x="386" y="15"/>
                      <a:pt x="480" y="19"/>
                    </a:cubicBezTo>
                    <a:cubicBezTo>
                      <a:pt x="492" y="22"/>
                      <a:pt x="504" y="26"/>
                      <a:pt x="517" y="30"/>
                    </a:cubicBezTo>
                    <a:cubicBezTo>
                      <a:pt x="531" y="39"/>
                      <a:pt x="557" y="44"/>
                      <a:pt x="576" y="48"/>
                    </a:cubicBezTo>
                    <a:cubicBezTo>
                      <a:pt x="594" y="55"/>
                      <a:pt x="588" y="49"/>
                      <a:pt x="597" y="62"/>
                    </a:cubicBezTo>
                    <a:cubicBezTo>
                      <a:pt x="594" y="72"/>
                      <a:pt x="592" y="81"/>
                      <a:pt x="589" y="91"/>
                    </a:cubicBezTo>
                    <a:cubicBezTo>
                      <a:pt x="582" y="127"/>
                      <a:pt x="574" y="162"/>
                      <a:pt x="557" y="195"/>
                    </a:cubicBezTo>
                    <a:cubicBezTo>
                      <a:pt x="542" y="254"/>
                      <a:pt x="518" y="310"/>
                      <a:pt x="488" y="363"/>
                    </a:cubicBezTo>
                    <a:cubicBezTo>
                      <a:pt x="481" y="374"/>
                      <a:pt x="478" y="385"/>
                      <a:pt x="469" y="395"/>
                    </a:cubicBezTo>
                    <a:cubicBezTo>
                      <a:pt x="464" y="411"/>
                      <a:pt x="422" y="454"/>
                      <a:pt x="408" y="464"/>
                    </a:cubicBezTo>
                    <a:cubicBezTo>
                      <a:pt x="401" y="480"/>
                      <a:pt x="381" y="500"/>
                      <a:pt x="368" y="512"/>
                    </a:cubicBezTo>
                    <a:cubicBezTo>
                      <a:pt x="358" y="519"/>
                      <a:pt x="355" y="529"/>
                      <a:pt x="344" y="534"/>
                    </a:cubicBezTo>
                    <a:cubicBezTo>
                      <a:pt x="335" y="541"/>
                      <a:pt x="329" y="549"/>
                      <a:pt x="320" y="555"/>
                    </a:cubicBezTo>
                    <a:cubicBezTo>
                      <a:pt x="313" y="564"/>
                      <a:pt x="306" y="575"/>
                      <a:pt x="296" y="579"/>
                    </a:cubicBezTo>
                    <a:cubicBezTo>
                      <a:pt x="280" y="544"/>
                      <a:pt x="249" y="532"/>
                      <a:pt x="221" y="510"/>
                    </a:cubicBezTo>
                    <a:cubicBezTo>
                      <a:pt x="206" y="498"/>
                      <a:pt x="199" y="479"/>
                      <a:pt x="184" y="470"/>
                    </a:cubicBezTo>
                    <a:cubicBezTo>
                      <a:pt x="158" y="428"/>
                      <a:pt x="146" y="378"/>
                      <a:pt x="117" y="339"/>
                    </a:cubicBezTo>
                    <a:cubicBezTo>
                      <a:pt x="110" y="313"/>
                      <a:pt x="94" y="285"/>
                      <a:pt x="80" y="262"/>
                    </a:cubicBezTo>
                    <a:cubicBezTo>
                      <a:pt x="73" y="239"/>
                      <a:pt x="64" y="212"/>
                      <a:pt x="53" y="192"/>
                    </a:cubicBezTo>
                    <a:cubicBezTo>
                      <a:pt x="49" y="170"/>
                      <a:pt x="41" y="136"/>
                      <a:pt x="29" y="120"/>
                    </a:cubicBezTo>
                    <a:cubicBezTo>
                      <a:pt x="24" y="101"/>
                      <a:pt x="16" y="84"/>
                      <a:pt x="8" y="67"/>
                    </a:cubicBezTo>
                    <a:cubicBezTo>
                      <a:pt x="4" y="60"/>
                      <a:pt x="5" y="53"/>
                      <a:pt x="0" y="48"/>
                    </a:cubicBezTo>
                    <a:close/>
                  </a:path>
                </a:pathLst>
              </a:custGeom>
              <a:solidFill>
                <a:schemeClr val="tx1"/>
              </a:solidFill>
              <a:ln w="76200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0" name="Group 1046"/>
              <p:cNvGrpSpPr>
                <a:grpSpLocks/>
              </p:cNvGrpSpPr>
              <p:nvPr/>
            </p:nvGrpSpPr>
            <p:grpSpPr bwMode="auto">
              <a:xfrm>
                <a:off x="1935" y="1652"/>
                <a:ext cx="889" cy="791"/>
                <a:chOff x="1935" y="1652"/>
                <a:chExt cx="889" cy="791"/>
              </a:xfrm>
            </p:grpSpPr>
            <p:sp>
              <p:nvSpPr>
                <p:cNvPr id="25" name="Freeform 1047"/>
                <p:cNvSpPr>
                  <a:spLocks/>
                </p:cNvSpPr>
                <p:nvPr/>
              </p:nvSpPr>
              <p:spPr bwMode="auto">
                <a:xfrm>
                  <a:off x="1935" y="1652"/>
                  <a:ext cx="889" cy="791"/>
                </a:xfrm>
                <a:custGeom>
                  <a:avLst/>
                  <a:gdLst/>
                  <a:ahLst/>
                  <a:cxnLst>
                    <a:cxn ang="0">
                      <a:pos x="561" y="0"/>
                    </a:cxn>
                    <a:cxn ang="0">
                      <a:pos x="580" y="102"/>
                    </a:cxn>
                    <a:cxn ang="0">
                      <a:pos x="606" y="182"/>
                    </a:cxn>
                    <a:cxn ang="0">
                      <a:pos x="620" y="219"/>
                    </a:cxn>
                    <a:cxn ang="0">
                      <a:pos x="628" y="243"/>
                    </a:cxn>
                    <a:cxn ang="0">
                      <a:pos x="638" y="272"/>
                    </a:cxn>
                    <a:cxn ang="0">
                      <a:pos x="644" y="288"/>
                    </a:cxn>
                    <a:cxn ang="0">
                      <a:pos x="681" y="350"/>
                    </a:cxn>
                    <a:cxn ang="0">
                      <a:pos x="705" y="382"/>
                    </a:cxn>
                    <a:cxn ang="0">
                      <a:pos x="726" y="411"/>
                    </a:cxn>
                    <a:cxn ang="0">
                      <a:pos x="740" y="430"/>
                    </a:cxn>
                    <a:cxn ang="0">
                      <a:pos x="780" y="483"/>
                    </a:cxn>
                    <a:cxn ang="0">
                      <a:pos x="849" y="552"/>
                    </a:cxn>
                    <a:cxn ang="0">
                      <a:pos x="806" y="579"/>
                    </a:cxn>
                    <a:cxn ang="0">
                      <a:pos x="793" y="590"/>
                    </a:cxn>
                    <a:cxn ang="0">
                      <a:pos x="761" y="608"/>
                    </a:cxn>
                    <a:cxn ang="0">
                      <a:pos x="686" y="648"/>
                    </a:cxn>
                    <a:cxn ang="0">
                      <a:pos x="662" y="656"/>
                    </a:cxn>
                    <a:cxn ang="0">
                      <a:pos x="574" y="688"/>
                    </a:cxn>
                    <a:cxn ang="0">
                      <a:pos x="380" y="723"/>
                    </a:cxn>
                    <a:cxn ang="0">
                      <a:pos x="316" y="734"/>
                    </a:cxn>
                    <a:cxn ang="0">
                      <a:pos x="81" y="702"/>
                    </a:cxn>
                    <a:cxn ang="0">
                      <a:pos x="49" y="694"/>
                    </a:cxn>
                    <a:cxn ang="0">
                      <a:pos x="14" y="683"/>
                    </a:cxn>
                    <a:cxn ang="0">
                      <a:pos x="9" y="648"/>
                    </a:cxn>
                    <a:cxn ang="0">
                      <a:pos x="33" y="571"/>
                    </a:cxn>
                    <a:cxn ang="0">
                      <a:pos x="54" y="512"/>
                    </a:cxn>
                    <a:cxn ang="0">
                      <a:pos x="65" y="486"/>
                    </a:cxn>
                    <a:cxn ang="0">
                      <a:pos x="140" y="344"/>
                    </a:cxn>
                    <a:cxn ang="0">
                      <a:pos x="188" y="283"/>
                    </a:cxn>
                    <a:cxn ang="0">
                      <a:pos x="230" y="235"/>
                    </a:cxn>
                    <a:cxn ang="0">
                      <a:pos x="236" y="224"/>
                    </a:cxn>
                    <a:cxn ang="0">
                      <a:pos x="244" y="222"/>
                    </a:cxn>
                    <a:cxn ang="0">
                      <a:pos x="268" y="200"/>
                    </a:cxn>
                    <a:cxn ang="0">
                      <a:pos x="300" y="176"/>
                    </a:cxn>
                    <a:cxn ang="0">
                      <a:pos x="345" y="142"/>
                    </a:cxn>
                    <a:cxn ang="0">
                      <a:pos x="385" y="112"/>
                    </a:cxn>
                    <a:cxn ang="0">
                      <a:pos x="465" y="56"/>
                    </a:cxn>
                    <a:cxn ang="0">
                      <a:pos x="505" y="40"/>
                    </a:cxn>
                    <a:cxn ang="0">
                      <a:pos x="524" y="35"/>
                    </a:cxn>
                    <a:cxn ang="0">
                      <a:pos x="561" y="0"/>
                    </a:cxn>
                  </a:cxnLst>
                  <a:rect l="0" t="0" r="r" b="b"/>
                  <a:pathLst>
                    <a:path w="849" h="734">
                      <a:moveTo>
                        <a:pt x="561" y="0"/>
                      </a:moveTo>
                      <a:cubicBezTo>
                        <a:pt x="564" y="34"/>
                        <a:pt x="567" y="69"/>
                        <a:pt x="580" y="102"/>
                      </a:cubicBezTo>
                      <a:cubicBezTo>
                        <a:pt x="583" y="124"/>
                        <a:pt x="590" y="163"/>
                        <a:pt x="606" y="182"/>
                      </a:cubicBezTo>
                      <a:cubicBezTo>
                        <a:pt x="610" y="194"/>
                        <a:pt x="612" y="208"/>
                        <a:pt x="620" y="219"/>
                      </a:cubicBezTo>
                      <a:cubicBezTo>
                        <a:pt x="622" y="227"/>
                        <a:pt x="628" y="243"/>
                        <a:pt x="628" y="243"/>
                      </a:cubicBezTo>
                      <a:cubicBezTo>
                        <a:pt x="630" y="255"/>
                        <a:pt x="634" y="259"/>
                        <a:pt x="638" y="272"/>
                      </a:cubicBezTo>
                      <a:cubicBezTo>
                        <a:pt x="639" y="277"/>
                        <a:pt x="644" y="288"/>
                        <a:pt x="644" y="288"/>
                      </a:cubicBezTo>
                      <a:cubicBezTo>
                        <a:pt x="647" y="311"/>
                        <a:pt x="668" y="329"/>
                        <a:pt x="681" y="350"/>
                      </a:cubicBezTo>
                      <a:cubicBezTo>
                        <a:pt x="688" y="361"/>
                        <a:pt x="692" y="377"/>
                        <a:pt x="705" y="382"/>
                      </a:cubicBezTo>
                      <a:cubicBezTo>
                        <a:pt x="711" y="392"/>
                        <a:pt x="719" y="400"/>
                        <a:pt x="726" y="411"/>
                      </a:cubicBezTo>
                      <a:cubicBezTo>
                        <a:pt x="730" y="417"/>
                        <a:pt x="740" y="430"/>
                        <a:pt x="740" y="430"/>
                      </a:cubicBezTo>
                      <a:cubicBezTo>
                        <a:pt x="746" y="456"/>
                        <a:pt x="765" y="464"/>
                        <a:pt x="780" y="483"/>
                      </a:cubicBezTo>
                      <a:cubicBezTo>
                        <a:pt x="794" y="502"/>
                        <a:pt x="825" y="546"/>
                        <a:pt x="849" y="552"/>
                      </a:cubicBezTo>
                      <a:cubicBezTo>
                        <a:pt x="843" y="567"/>
                        <a:pt x="820" y="571"/>
                        <a:pt x="806" y="579"/>
                      </a:cubicBezTo>
                      <a:cubicBezTo>
                        <a:pt x="786" y="588"/>
                        <a:pt x="807" y="578"/>
                        <a:pt x="793" y="590"/>
                      </a:cubicBezTo>
                      <a:cubicBezTo>
                        <a:pt x="783" y="597"/>
                        <a:pt x="770" y="600"/>
                        <a:pt x="761" y="608"/>
                      </a:cubicBezTo>
                      <a:cubicBezTo>
                        <a:pt x="738" y="627"/>
                        <a:pt x="715" y="642"/>
                        <a:pt x="686" y="648"/>
                      </a:cubicBezTo>
                      <a:cubicBezTo>
                        <a:pt x="667" y="654"/>
                        <a:pt x="675" y="652"/>
                        <a:pt x="662" y="656"/>
                      </a:cubicBezTo>
                      <a:cubicBezTo>
                        <a:pt x="646" y="667"/>
                        <a:pt x="594" y="684"/>
                        <a:pt x="574" y="688"/>
                      </a:cubicBezTo>
                      <a:cubicBezTo>
                        <a:pt x="509" y="712"/>
                        <a:pt x="449" y="720"/>
                        <a:pt x="380" y="723"/>
                      </a:cubicBezTo>
                      <a:cubicBezTo>
                        <a:pt x="358" y="727"/>
                        <a:pt x="337" y="730"/>
                        <a:pt x="316" y="734"/>
                      </a:cubicBezTo>
                      <a:cubicBezTo>
                        <a:pt x="237" y="725"/>
                        <a:pt x="159" y="709"/>
                        <a:pt x="81" y="702"/>
                      </a:cubicBezTo>
                      <a:cubicBezTo>
                        <a:pt x="70" y="699"/>
                        <a:pt x="59" y="695"/>
                        <a:pt x="49" y="694"/>
                      </a:cubicBezTo>
                      <a:cubicBezTo>
                        <a:pt x="37" y="689"/>
                        <a:pt x="25" y="687"/>
                        <a:pt x="14" y="683"/>
                      </a:cubicBezTo>
                      <a:cubicBezTo>
                        <a:pt x="0" y="669"/>
                        <a:pt x="4" y="667"/>
                        <a:pt x="9" y="648"/>
                      </a:cubicBezTo>
                      <a:cubicBezTo>
                        <a:pt x="15" y="621"/>
                        <a:pt x="25" y="597"/>
                        <a:pt x="33" y="571"/>
                      </a:cubicBezTo>
                      <a:cubicBezTo>
                        <a:pt x="38" y="552"/>
                        <a:pt x="41" y="527"/>
                        <a:pt x="54" y="512"/>
                      </a:cubicBezTo>
                      <a:cubicBezTo>
                        <a:pt x="56" y="502"/>
                        <a:pt x="59" y="494"/>
                        <a:pt x="65" y="486"/>
                      </a:cubicBezTo>
                      <a:cubicBezTo>
                        <a:pt x="79" y="432"/>
                        <a:pt x="108" y="389"/>
                        <a:pt x="140" y="344"/>
                      </a:cubicBezTo>
                      <a:cubicBezTo>
                        <a:pt x="155" y="322"/>
                        <a:pt x="165" y="299"/>
                        <a:pt x="188" y="283"/>
                      </a:cubicBezTo>
                      <a:cubicBezTo>
                        <a:pt x="192" y="264"/>
                        <a:pt x="215" y="246"/>
                        <a:pt x="230" y="235"/>
                      </a:cubicBezTo>
                      <a:cubicBezTo>
                        <a:pt x="232" y="231"/>
                        <a:pt x="232" y="226"/>
                        <a:pt x="236" y="224"/>
                      </a:cubicBezTo>
                      <a:cubicBezTo>
                        <a:pt x="238" y="222"/>
                        <a:pt x="241" y="223"/>
                        <a:pt x="244" y="222"/>
                      </a:cubicBezTo>
                      <a:cubicBezTo>
                        <a:pt x="254" y="214"/>
                        <a:pt x="254" y="205"/>
                        <a:pt x="268" y="200"/>
                      </a:cubicBezTo>
                      <a:cubicBezTo>
                        <a:pt x="277" y="190"/>
                        <a:pt x="286" y="180"/>
                        <a:pt x="300" y="176"/>
                      </a:cubicBezTo>
                      <a:cubicBezTo>
                        <a:pt x="309" y="166"/>
                        <a:pt x="332" y="145"/>
                        <a:pt x="345" y="142"/>
                      </a:cubicBezTo>
                      <a:cubicBezTo>
                        <a:pt x="355" y="129"/>
                        <a:pt x="371" y="121"/>
                        <a:pt x="385" y="112"/>
                      </a:cubicBezTo>
                      <a:cubicBezTo>
                        <a:pt x="412" y="93"/>
                        <a:pt x="437" y="72"/>
                        <a:pt x="465" y="56"/>
                      </a:cubicBezTo>
                      <a:cubicBezTo>
                        <a:pt x="473" y="50"/>
                        <a:pt x="494" y="43"/>
                        <a:pt x="505" y="40"/>
                      </a:cubicBezTo>
                      <a:cubicBezTo>
                        <a:pt x="511" y="38"/>
                        <a:pt x="524" y="35"/>
                        <a:pt x="524" y="35"/>
                      </a:cubicBezTo>
                      <a:cubicBezTo>
                        <a:pt x="544" y="18"/>
                        <a:pt x="561" y="28"/>
                        <a:pt x="561" y="0"/>
                      </a:cubicBezTo>
                      <a:close/>
                    </a:path>
                  </a:pathLst>
                </a:custGeom>
                <a:solidFill>
                  <a:srgbClr val="EAEAEA"/>
                </a:solidFill>
                <a:ln w="28575" cmpd="sng">
                  <a:solidFill>
                    <a:srgbClr val="EAEAEA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" name="AutoShape 1048"/>
                <p:cNvSpPr>
                  <a:spLocks noChangeArrowheads="1"/>
                </p:cNvSpPr>
                <p:nvPr/>
              </p:nvSpPr>
              <p:spPr bwMode="auto">
                <a:xfrm rot="-1719489">
                  <a:off x="2633" y="1692"/>
                  <a:ext cx="47" cy="584"/>
                </a:xfrm>
                <a:prstGeom prst="moon">
                  <a:avLst>
                    <a:gd name="adj" fmla="val 22884"/>
                  </a:avLst>
                </a:prstGeom>
                <a:solidFill>
                  <a:srgbClr val="EAEAEA"/>
                </a:solidFill>
                <a:ln w="57150">
                  <a:solidFill>
                    <a:srgbClr val="EAEAEA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en-US" altLang="en-US" sz="2000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21" name="Group 1049"/>
              <p:cNvGrpSpPr>
                <a:grpSpLocks/>
              </p:cNvGrpSpPr>
              <p:nvPr/>
            </p:nvGrpSpPr>
            <p:grpSpPr bwMode="auto">
              <a:xfrm>
                <a:off x="1336" y="584"/>
                <a:ext cx="3064" cy="2872"/>
                <a:chOff x="1336" y="584"/>
                <a:chExt cx="3064" cy="2872"/>
              </a:xfrm>
            </p:grpSpPr>
            <p:sp>
              <p:nvSpPr>
                <p:cNvPr id="22" name="Oval 1050"/>
                <p:cNvSpPr>
                  <a:spLocks noChangeArrowheads="1"/>
                </p:cNvSpPr>
                <p:nvPr/>
              </p:nvSpPr>
              <p:spPr bwMode="auto">
                <a:xfrm>
                  <a:off x="1336" y="584"/>
                  <a:ext cx="1864" cy="1864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Oval 1051"/>
                <p:cNvSpPr>
                  <a:spLocks noChangeArrowheads="1"/>
                </p:cNvSpPr>
                <p:nvPr/>
              </p:nvSpPr>
              <p:spPr bwMode="auto">
                <a:xfrm>
                  <a:off x="1920" y="1592"/>
                  <a:ext cx="1864" cy="1864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Oval 1052"/>
                <p:cNvSpPr>
                  <a:spLocks noChangeArrowheads="1"/>
                </p:cNvSpPr>
                <p:nvPr/>
              </p:nvSpPr>
              <p:spPr bwMode="auto">
                <a:xfrm>
                  <a:off x="2536" y="584"/>
                  <a:ext cx="1864" cy="1864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67974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New Media </a:t>
            </a:r>
            <a:r>
              <a:rPr lang="en-US" b="1" dirty="0" smtClean="0"/>
              <a:t>Environment (cont.)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255728" cy="3416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Marketing communications can contribute to brand equity in a number of different ways:</a:t>
            </a:r>
          </a:p>
          <a:p>
            <a:r>
              <a:rPr lang="en-US" sz="2000" dirty="0" smtClean="0"/>
              <a:t>By creating </a:t>
            </a:r>
            <a:r>
              <a:rPr lang="en-US" sz="2000" u="sng" dirty="0" smtClean="0"/>
              <a:t>awareness</a:t>
            </a:r>
            <a:r>
              <a:rPr lang="en-US" sz="2000" dirty="0" smtClean="0"/>
              <a:t> of the brand</a:t>
            </a:r>
          </a:p>
          <a:p>
            <a:r>
              <a:rPr lang="en-US" sz="2000" dirty="0" smtClean="0"/>
              <a:t>Linking </a:t>
            </a:r>
            <a:r>
              <a:rPr lang="en-US" sz="2000" u="sng" dirty="0" smtClean="0"/>
              <a:t>POP</a:t>
            </a:r>
            <a:r>
              <a:rPr lang="en-US" sz="2000" dirty="0" smtClean="0"/>
              <a:t> and </a:t>
            </a:r>
            <a:r>
              <a:rPr lang="en-US" sz="2000" u="sng" dirty="0" smtClean="0"/>
              <a:t>POD</a:t>
            </a:r>
            <a:r>
              <a:rPr lang="en-US" sz="2000" dirty="0" smtClean="0"/>
              <a:t> associations to the brand in the consumers’ memory</a:t>
            </a:r>
          </a:p>
          <a:p>
            <a:r>
              <a:rPr lang="en-US" sz="2000" dirty="0" smtClean="0"/>
              <a:t>Eliciting </a:t>
            </a:r>
            <a:r>
              <a:rPr lang="en-US" sz="2000" u="sng" dirty="0" smtClean="0"/>
              <a:t>positive brand judgment</a:t>
            </a:r>
          </a:p>
          <a:p>
            <a:r>
              <a:rPr lang="en-US" sz="2000" dirty="0" smtClean="0"/>
              <a:t>Facilitating a stronger </a:t>
            </a:r>
            <a:r>
              <a:rPr lang="en-US" sz="2000" u="sng" dirty="0" smtClean="0"/>
              <a:t>consumer-brand connection</a:t>
            </a:r>
            <a:r>
              <a:rPr lang="en-US" sz="2000" dirty="0" smtClean="0"/>
              <a:t> and brand resonance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8416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Marketing Communication </a:t>
            </a:r>
            <a:r>
              <a:rPr lang="en-US" b="1" dirty="0" smtClean="0"/>
              <a:t>Guidelines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036787" cy="3416300"/>
          </a:xfrm>
        </p:spPr>
        <p:txBody>
          <a:bodyPr>
            <a:normAutofit/>
          </a:bodyPr>
          <a:lstStyle/>
          <a:p>
            <a:r>
              <a:rPr lang="en-US" sz="2000" b="1" dirty="0"/>
              <a:t>Be analytical</a:t>
            </a:r>
            <a:r>
              <a:rPr lang="en-US" sz="2000" b="1" dirty="0" smtClean="0"/>
              <a:t>:</a:t>
            </a:r>
            <a:r>
              <a:rPr lang="en-US" sz="2000" dirty="0" smtClean="0"/>
              <a:t> </a:t>
            </a:r>
            <a:r>
              <a:rPr lang="en-US" sz="2000" dirty="0"/>
              <a:t>Use frameworks of consumer behavior and managerial decision making to develop well-reasoned communication programs</a:t>
            </a:r>
          </a:p>
          <a:p>
            <a:r>
              <a:rPr lang="en-US" sz="2000" b="1" dirty="0"/>
              <a:t>Be curious:</a:t>
            </a:r>
            <a:r>
              <a:rPr lang="en-US" sz="2000" dirty="0"/>
              <a:t> </a:t>
            </a:r>
            <a:r>
              <a:rPr lang="en-US" sz="2000" dirty="0" smtClean="0"/>
              <a:t>Fully </a:t>
            </a:r>
            <a:r>
              <a:rPr lang="en-US" sz="2000" dirty="0"/>
              <a:t>understand consumers by using all forms of research and always be thinking of how you can create added value for consumers</a:t>
            </a:r>
          </a:p>
          <a:p>
            <a:r>
              <a:rPr lang="en-US" sz="2000" b="1" dirty="0"/>
              <a:t>Be single-minded</a:t>
            </a:r>
            <a:r>
              <a:rPr lang="en-US" sz="2000" b="1" dirty="0" smtClean="0"/>
              <a:t>:</a:t>
            </a:r>
            <a:r>
              <a:rPr lang="en-US" sz="2000" dirty="0" smtClean="0"/>
              <a:t> </a:t>
            </a:r>
            <a:r>
              <a:rPr lang="en-US" sz="2000" dirty="0"/>
              <a:t>Focus message on well-defined target markets (less can be more)</a:t>
            </a:r>
          </a:p>
          <a:p>
            <a:r>
              <a:rPr lang="en-US" sz="2000" b="1" dirty="0"/>
              <a:t>Be </a:t>
            </a:r>
            <a:r>
              <a:rPr lang="en-US" sz="2000" b="1" dirty="0" smtClean="0"/>
              <a:t>integrative:</a:t>
            </a:r>
            <a:r>
              <a:rPr lang="en-US" sz="2000" dirty="0" smtClean="0"/>
              <a:t> Reinforce </a:t>
            </a:r>
            <a:r>
              <a:rPr lang="en-US" sz="2000" dirty="0"/>
              <a:t>your message through consistency and cuing across all communications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4045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Marketing Communication Guidelines (Cont</a:t>
            </a:r>
            <a:r>
              <a:rPr lang="en-US" b="1" dirty="0" smtClean="0"/>
              <a:t>.)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907998" cy="3416300"/>
          </a:xfrm>
        </p:spPr>
        <p:txBody>
          <a:bodyPr>
            <a:normAutofit/>
          </a:bodyPr>
          <a:lstStyle/>
          <a:p>
            <a:r>
              <a:rPr lang="en-US" sz="2000" b="1" dirty="0"/>
              <a:t>Be creative:</a:t>
            </a:r>
            <a:r>
              <a:rPr lang="en-US" sz="2000" dirty="0"/>
              <a:t> </a:t>
            </a:r>
            <a:r>
              <a:rPr lang="en-US" sz="2000" dirty="0" smtClean="0"/>
              <a:t>State </a:t>
            </a:r>
            <a:r>
              <a:rPr lang="en-US" sz="2000" dirty="0"/>
              <a:t>your message in a unique fashion; use alternative promotions and media to create favorable, strong, and unique brand associations</a:t>
            </a:r>
          </a:p>
          <a:p>
            <a:r>
              <a:rPr lang="en-US" sz="2000" b="1" dirty="0"/>
              <a:t>Be observant:</a:t>
            </a:r>
            <a:r>
              <a:rPr lang="en-US" sz="2000" dirty="0"/>
              <a:t> </a:t>
            </a:r>
            <a:r>
              <a:rPr lang="en-US" sz="2000" dirty="0" smtClean="0"/>
              <a:t>Monitor </a:t>
            </a:r>
            <a:r>
              <a:rPr lang="en-US" sz="2000" dirty="0"/>
              <a:t>competition, customers, channel members, and employees through tracking studies</a:t>
            </a:r>
          </a:p>
          <a:p>
            <a:r>
              <a:rPr lang="en-US" sz="2000" b="1" dirty="0"/>
              <a:t>Be realistic:</a:t>
            </a:r>
            <a:r>
              <a:rPr lang="en-US" sz="2000" dirty="0"/>
              <a:t> </a:t>
            </a:r>
            <a:r>
              <a:rPr lang="en-US" sz="2000" dirty="0" smtClean="0"/>
              <a:t>Understand </a:t>
            </a:r>
            <a:r>
              <a:rPr lang="en-US" sz="2000" dirty="0"/>
              <a:t>the complexities involved  in marketing communications</a:t>
            </a:r>
          </a:p>
          <a:p>
            <a:r>
              <a:rPr lang="en-US" sz="2000" b="1" dirty="0"/>
              <a:t>Be </a:t>
            </a:r>
            <a:r>
              <a:rPr lang="en-US" sz="2000" b="1" dirty="0" smtClean="0"/>
              <a:t>patient:</a:t>
            </a:r>
            <a:r>
              <a:rPr lang="en-US" sz="2000" dirty="0" smtClean="0"/>
              <a:t> Take </a:t>
            </a:r>
            <a:r>
              <a:rPr lang="en-US" sz="2000" dirty="0"/>
              <a:t>a long-term view of </a:t>
            </a:r>
            <a:r>
              <a:rPr lang="en-US" sz="2000" dirty="0" smtClean="0"/>
              <a:t>communication </a:t>
            </a:r>
            <a:r>
              <a:rPr lang="en-US" sz="2000" dirty="0"/>
              <a:t>effectiveness to build and manage brand equity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6726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s-media-cache-ak0.pinimg.com/originals/08/ac/66/08ac667621330fbea22178407fbc7bc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831" y="171755"/>
            <a:ext cx="8087932" cy="647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0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 6.2: </a:t>
            </a:r>
            <a:r>
              <a:rPr lang="en-US" b="1" dirty="0"/>
              <a:t>Simple Test for </a:t>
            </a:r>
            <a:r>
              <a:rPr lang="en-US" b="1" dirty="0" smtClean="0"/>
              <a:t>Marketing Communications</a:t>
            </a:r>
            <a:endParaRPr lang="en-US" b="1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788828" y="4452915"/>
            <a:ext cx="10133531" cy="2115310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dirty="0" smtClean="0"/>
              <a:t>What is your </a:t>
            </a:r>
            <a:r>
              <a:rPr lang="en-US" b="1" dirty="0" smtClean="0"/>
              <a:t>current</a:t>
            </a:r>
            <a:r>
              <a:rPr lang="en-US" dirty="0" smtClean="0"/>
              <a:t> Brand Knowledge? Have you created a detailed mental map?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What is your </a:t>
            </a:r>
            <a:r>
              <a:rPr lang="en-US" b="1" dirty="0" smtClean="0"/>
              <a:t>desired</a:t>
            </a:r>
            <a:r>
              <a:rPr lang="en-US" dirty="0" smtClean="0"/>
              <a:t> Brank Knowledge? Have you defined optimal POP and POD and a brand mantra.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How does the </a:t>
            </a:r>
            <a:r>
              <a:rPr lang="en-US" b="1" dirty="0" smtClean="0"/>
              <a:t>communication option help</a:t>
            </a:r>
            <a:r>
              <a:rPr lang="en-US" dirty="0" smtClean="0"/>
              <a:t> the brand get from current to desired knowledge with consumers. Have you clarified the specific effects on knowledge engendered by communications?</a:t>
            </a:r>
            <a:endParaRPr lang="en-US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38063" y="2378299"/>
            <a:ext cx="2590800" cy="1752600"/>
          </a:xfrm>
          <a:prstGeom prst="rect">
            <a:avLst/>
          </a:prstGeom>
          <a:solidFill>
            <a:srgbClr val="80008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4506526" y="2937453"/>
            <a:ext cx="1524000" cy="485775"/>
          </a:xfrm>
          <a:prstGeom prst="rightArrow">
            <a:avLst>
              <a:gd name="adj1" fmla="val 50000"/>
              <a:gd name="adj2" fmla="val 78577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9310363" y="2442697"/>
            <a:ext cx="2590800" cy="1752600"/>
          </a:xfrm>
          <a:prstGeom prst="rect">
            <a:avLst/>
          </a:prstGeom>
          <a:solidFill>
            <a:srgbClr val="00808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66669" y="2871984"/>
            <a:ext cx="21894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Current</a:t>
            </a:r>
          </a:p>
          <a:p>
            <a:pPr algn="ctr"/>
            <a:r>
              <a:rPr lang="en-US" b="1" dirty="0"/>
              <a:t>Brand	</a:t>
            </a:r>
          </a:p>
          <a:p>
            <a:pPr algn="ctr"/>
            <a:r>
              <a:rPr lang="en-US" b="1" dirty="0"/>
              <a:t>Knowledge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775072" y="2902939"/>
            <a:ext cx="15583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Desired</a:t>
            </a:r>
          </a:p>
          <a:p>
            <a:pPr algn="ctr"/>
            <a:r>
              <a:rPr lang="en-US" b="1" dirty="0"/>
              <a:t>Brand	</a:t>
            </a:r>
          </a:p>
          <a:p>
            <a:pPr algn="ctr"/>
            <a:r>
              <a:rPr lang="en-US" b="1" dirty="0"/>
              <a:t>Knowledge</a:t>
            </a:r>
          </a:p>
        </p:txBody>
      </p:sp>
      <p:pic>
        <p:nvPicPr>
          <p:cNvPr id="2050" name="Picture 2" descr="http://cdn.collider.com/wp-content/uploads/channing-tatum-jonah-hill-21-jump-street-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621" y="2391178"/>
            <a:ext cx="2700282" cy="173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dn.bleedingcool.net/wp-content/uploads/2012/02/21-Jum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647" y="2434265"/>
            <a:ext cx="3265751" cy="176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81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Integrated Marketing </a:t>
            </a:r>
            <a:r>
              <a:rPr lang="en-US" b="1" dirty="0" smtClean="0"/>
              <a:t>Communications </a:t>
            </a:r>
            <a:r>
              <a:rPr lang="en-US" b="1" dirty="0"/>
              <a:t>(IMC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062545" cy="3416300"/>
          </a:xfrm>
        </p:spPr>
        <p:txBody>
          <a:bodyPr>
            <a:normAutofit/>
          </a:bodyPr>
          <a:lstStyle/>
          <a:p>
            <a:r>
              <a:rPr lang="en-US" sz="2000" dirty="0"/>
              <a:t>The “voice” of the brand</a:t>
            </a:r>
          </a:p>
          <a:p>
            <a:r>
              <a:rPr lang="en-US" sz="2000" dirty="0"/>
              <a:t>A means by which it can establish a dialogue and build relationships with consumers</a:t>
            </a:r>
          </a:p>
          <a:p>
            <a:r>
              <a:rPr lang="en-US" sz="2000" dirty="0"/>
              <a:t>Allow marketers to </a:t>
            </a:r>
            <a:r>
              <a:rPr lang="en-US" sz="2000" b="1" dirty="0"/>
              <a:t>inform</a:t>
            </a:r>
            <a:r>
              <a:rPr lang="en-US" sz="2000" dirty="0"/>
              <a:t>, </a:t>
            </a:r>
            <a:r>
              <a:rPr lang="en-US" sz="2000" b="1" dirty="0"/>
              <a:t>persuade</a:t>
            </a:r>
            <a:r>
              <a:rPr lang="en-US" sz="2000" dirty="0"/>
              <a:t>, provide </a:t>
            </a:r>
            <a:r>
              <a:rPr lang="en-US" sz="2000" b="1" dirty="0"/>
              <a:t>incentives</a:t>
            </a:r>
            <a:r>
              <a:rPr lang="en-US" sz="2000" dirty="0"/>
              <a:t>, and </a:t>
            </a:r>
            <a:r>
              <a:rPr lang="en-US" sz="2000" b="1" dirty="0"/>
              <a:t>remind</a:t>
            </a:r>
            <a:r>
              <a:rPr lang="en-US" sz="2000" dirty="0"/>
              <a:t> consumers directly or indirectly</a:t>
            </a:r>
          </a:p>
          <a:p>
            <a:r>
              <a:rPr lang="en-US" sz="2000" dirty="0"/>
              <a:t>Can contribute to brand equity by establishing the brand in memory and linking strong, favorable, and unique </a:t>
            </a:r>
            <a:r>
              <a:rPr lang="en-US" sz="2000" b="1" dirty="0"/>
              <a:t>associations</a:t>
            </a:r>
            <a:r>
              <a:rPr lang="en-US" sz="2000" dirty="0"/>
              <a:t> to it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6375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Information Processing Model of </a:t>
            </a:r>
            <a:r>
              <a:rPr lang="en-US" b="1" dirty="0" smtClean="0"/>
              <a:t>Communications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036787" cy="3416300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sz="2000" b="1" dirty="0" smtClean="0"/>
              <a:t>Exposure</a:t>
            </a:r>
            <a:r>
              <a:rPr lang="en-US" sz="2000" dirty="0" smtClean="0"/>
              <a:t> – a person must see or hear the communication</a:t>
            </a:r>
            <a:endParaRPr lang="en-US" sz="2000" dirty="0"/>
          </a:p>
          <a:p>
            <a:pPr>
              <a:buFont typeface="+mj-lt"/>
              <a:buAutoNum type="arabicPeriod"/>
            </a:pPr>
            <a:r>
              <a:rPr lang="en-US" sz="2000" b="1" dirty="0" smtClean="0"/>
              <a:t>Attention</a:t>
            </a:r>
            <a:r>
              <a:rPr lang="en-US" sz="2000" dirty="0" smtClean="0"/>
              <a:t> – a person must notice the communication</a:t>
            </a:r>
            <a:endParaRPr lang="en-US" sz="2000" dirty="0"/>
          </a:p>
          <a:p>
            <a:pPr>
              <a:buFont typeface="+mj-lt"/>
              <a:buAutoNum type="arabicPeriod"/>
            </a:pPr>
            <a:r>
              <a:rPr lang="en-US" sz="2000" b="1" dirty="0" smtClean="0"/>
              <a:t>Comprehension</a:t>
            </a:r>
            <a:r>
              <a:rPr lang="en-US" sz="2000" dirty="0" smtClean="0"/>
              <a:t> – a person must understand the intended message of the communication</a:t>
            </a:r>
            <a:endParaRPr lang="en-US" sz="2000" dirty="0"/>
          </a:p>
          <a:p>
            <a:pPr>
              <a:buFont typeface="+mj-lt"/>
              <a:buAutoNum type="arabicPeriod"/>
            </a:pPr>
            <a:r>
              <a:rPr lang="en-US" sz="2000" b="1" dirty="0" smtClean="0"/>
              <a:t>Yielding</a:t>
            </a:r>
            <a:r>
              <a:rPr lang="en-US" sz="2000" dirty="0" smtClean="0"/>
              <a:t> – a person must respond favorably to the intended message </a:t>
            </a:r>
            <a:r>
              <a:rPr lang="en-US" sz="2000" dirty="0"/>
              <a:t>o</a:t>
            </a:r>
            <a:r>
              <a:rPr lang="en-US" sz="2000" dirty="0" smtClean="0"/>
              <a:t>f the communication</a:t>
            </a:r>
            <a:endParaRPr lang="en-US" sz="2000" dirty="0"/>
          </a:p>
          <a:p>
            <a:pPr>
              <a:buFont typeface="+mj-lt"/>
              <a:buAutoNum type="arabicPeriod"/>
            </a:pPr>
            <a:r>
              <a:rPr lang="en-US" sz="2000" b="1" dirty="0" smtClean="0"/>
              <a:t>Intentions</a:t>
            </a:r>
            <a:r>
              <a:rPr lang="en-US" sz="2000" dirty="0" smtClean="0"/>
              <a:t> – a person must plan to act in the desired manner of the communication</a:t>
            </a:r>
            <a:endParaRPr lang="en-US" sz="2000" dirty="0"/>
          </a:p>
          <a:p>
            <a:pPr>
              <a:buFont typeface="+mj-lt"/>
              <a:buAutoNum type="arabicPeriod"/>
            </a:pPr>
            <a:r>
              <a:rPr lang="en-US" sz="2000" b="1" dirty="0" smtClean="0"/>
              <a:t>Behavior</a:t>
            </a:r>
            <a:r>
              <a:rPr lang="en-US" sz="2000" dirty="0" smtClean="0"/>
              <a:t> – a person must actually act in the desired manner of the communication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7781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Marketing Communications </a:t>
            </a:r>
            <a:r>
              <a:rPr lang="en-US" b="1" dirty="0" smtClean="0"/>
              <a:t>Options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Advertising</a:t>
            </a:r>
          </a:p>
          <a:p>
            <a:r>
              <a:rPr lang="en-US" sz="2400" dirty="0"/>
              <a:t>Promotions</a:t>
            </a:r>
          </a:p>
          <a:p>
            <a:r>
              <a:rPr lang="en-US" sz="2400" dirty="0"/>
              <a:t>Event marketing and sponsorship</a:t>
            </a:r>
          </a:p>
          <a:p>
            <a:r>
              <a:rPr lang="en-US" sz="2400" dirty="0"/>
              <a:t>Public relations and publicity</a:t>
            </a:r>
          </a:p>
          <a:p>
            <a:r>
              <a:rPr lang="en-US" sz="2400" dirty="0"/>
              <a:t>Personal selling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1961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Advertising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 powerful means of creating strong, favorable, and unique brand associations and eliciting positive judgments and feelings</a:t>
            </a:r>
          </a:p>
          <a:p>
            <a:r>
              <a:rPr lang="en-US" sz="2000" u="sng" dirty="0"/>
              <a:t>Controversial</a:t>
            </a:r>
            <a:r>
              <a:rPr lang="en-US" sz="2000" dirty="0"/>
              <a:t> because its specific effects are often difficult to </a:t>
            </a:r>
            <a:r>
              <a:rPr lang="en-US" sz="2000" u="sng" dirty="0"/>
              <a:t>quantify</a:t>
            </a:r>
            <a:r>
              <a:rPr lang="en-US" sz="2000" dirty="0"/>
              <a:t> and </a:t>
            </a:r>
            <a:r>
              <a:rPr lang="en-US" sz="2000" u="sng" dirty="0"/>
              <a:t>predict</a:t>
            </a:r>
          </a:p>
          <a:p>
            <a:r>
              <a:rPr lang="en-US" sz="2000" dirty="0"/>
              <a:t>Nevertheless, a number of studies using very different approaches have shown the potential power of advertising on brand sales.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6507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Ideal Ad Campaign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701" y="2358798"/>
            <a:ext cx="10689465" cy="39518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/>
              <a:t>The ideal ad campaign would ensure that</a:t>
            </a:r>
            <a:r>
              <a:rPr lang="en-US" b="1" dirty="0" smtClean="0"/>
              <a:t>:</a:t>
            </a:r>
            <a:endParaRPr lang="en-US" b="1" dirty="0"/>
          </a:p>
          <a:p>
            <a:r>
              <a:rPr lang="en-US" dirty="0"/>
              <a:t>The </a:t>
            </a:r>
            <a:r>
              <a:rPr lang="en-US" u="sng" dirty="0"/>
              <a:t>right consumer</a:t>
            </a:r>
            <a:r>
              <a:rPr lang="en-US" dirty="0"/>
              <a:t> is exposed to the </a:t>
            </a:r>
            <a:r>
              <a:rPr lang="en-US" u="sng" dirty="0"/>
              <a:t>right message</a:t>
            </a:r>
            <a:r>
              <a:rPr lang="en-US" dirty="0"/>
              <a:t> at the </a:t>
            </a:r>
            <a:r>
              <a:rPr lang="en-US" u="sng" dirty="0"/>
              <a:t>right place</a:t>
            </a:r>
            <a:r>
              <a:rPr lang="en-US" dirty="0"/>
              <a:t> and at the </a:t>
            </a:r>
            <a:r>
              <a:rPr lang="en-US" u="sng" dirty="0"/>
              <a:t>right time</a:t>
            </a:r>
            <a:r>
              <a:rPr lang="en-US" dirty="0"/>
              <a:t>.</a:t>
            </a:r>
          </a:p>
          <a:p>
            <a:r>
              <a:rPr lang="en-US" dirty="0"/>
              <a:t>The </a:t>
            </a:r>
            <a:r>
              <a:rPr lang="en-US" u="sng" dirty="0"/>
              <a:t>creative strategy</a:t>
            </a:r>
            <a:r>
              <a:rPr lang="en-US" dirty="0"/>
              <a:t> for the advertising causes the consumer to </a:t>
            </a:r>
            <a:r>
              <a:rPr lang="en-US" u="sng" dirty="0"/>
              <a:t>notice</a:t>
            </a:r>
            <a:r>
              <a:rPr lang="en-US" dirty="0"/>
              <a:t> and </a:t>
            </a:r>
            <a:r>
              <a:rPr lang="en-US" u="sng" dirty="0"/>
              <a:t>attend</a:t>
            </a:r>
            <a:r>
              <a:rPr lang="en-US" dirty="0"/>
              <a:t> to the ad but does not </a:t>
            </a:r>
            <a:r>
              <a:rPr lang="en-US" u="sng" dirty="0"/>
              <a:t>distract</a:t>
            </a:r>
            <a:r>
              <a:rPr lang="en-US" dirty="0"/>
              <a:t> from the </a:t>
            </a:r>
            <a:r>
              <a:rPr lang="en-US" u="sng" dirty="0"/>
              <a:t>intended message</a:t>
            </a:r>
            <a:r>
              <a:rPr lang="en-US" dirty="0"/>
              <a:t>.</a:t>
            </a:r>
          </a:p>
          <a:p>
            <a:r>
              <a:rPr lang="en-US" dirty="0"/>
              <a:t>The ad properly reflects the </a:t>
            </a:r>
            <a:r>
              <a:rPr lang="en-US" u="sng" dirty="0"/>
              <a:t>consumer’s level of understanding</a:t>
            </a:r>
            <a:r>
              <a:rPr lang="en-US" dirty="0"/>
              <a:t> about the product and the brand.</a:t>
            </a:r>
          </a:p>
          <a:p>
            <a:r>
              <a:rPr lang="en-US" dirty="0"/>
              <a:t>The ad correctly </a:t>
            </a:r>
            <a:r>
              <a:rPr lang="en-US" u="sng" dirty="0"/>
              <a:t>positions</a:t>
            </a:r>
            <a:r>
              <a:rPr lang="en-US" dirty="0"/>
              <a:t> the brand in terms of desirable and deliverable </a:t>
            </a:r>
            <a:r>
              <a:rPr lang="en-US" u="sng" dirty="0"/>
              <a:t>points-of-difference</a:t>
            </a:r>
            <a:r>
              <a:rPr lang="en-US" dirty="0"/>
              <a:t> and </a:t>
            </a:r>
            <a:r>
              <a:rPr lang="en-US" u="sng" dirty="0"/>
              <a:t>points-of-parity</a:t>
            </a:r>
            <a:r>
              <a:rPr lang="en-US" dirty="0"/>
              <a:t>.</a:t>
            </a:r>
          </a:p>
          <a:p>
            <a:r>
              <a:rPr lang="en-US" dirty="0"/>
              <a:t>The ad motivates consumers to </a:t>
            </a:r>
            <a:r>
              <a:rPr lang="en-US" u="sng" dirty="0"/>
              <a:t>consider purchase</a:t>
            </a:r>
            <a:r>
              <a:rPr lang="en-US" dirty="0"/>
              <a:t> of the brand.</a:t>
            </a:r>
          </a:p>
          <a:p>
            <a:r>
              <a:rPr lang="en-US" dirty="0"/>
              <a:t>The ad creates strong </a:t>
            </a:r>
            <a:r>
              <a:rPr lang="en-US" u="sng" dirty="0"/>
              <a:t>brand associations</a:t>
            </a:r>
            <a:r>
              <a:rPr lang="en-US" dirty="0"/>
              <a:t> to all of these stored communication effects so that they can have an effect when consumers are </a:t>
            </a:r>
            <a:r>
              <a:rPr lang="en-US" u="sng" dirty="0"/>
              <a:t>considering making a purchase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32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447</TotalTime>
  <Words>1130</Words>
  <Application>Microsoft Office PowerPoint</Application>
  <PresentationFormat>Widescreen</PresentationFormat>
  <Paragraphs>110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Century Gothic</vt:lpstr>
      <vt:lpstr>Times New Roman</vt:lpstr>
      <vt:lpstr>Wingdings 3</vt:lpstr>
      <vt:lpstr>Ion Boardroom</vt:lpstr>
      <vt:lpstr>Integrating Marketing Communications to Build Brand Equity</vt:lpstr>
      <vt:lpstr>The New Media Environment</vt:lpstr>
      <vt:lpstr>The New Media Environment (cont.)</vt:lpstr>
      <vt:lpstr>FIG 6.2: Simple Test for Marketing Communications</vt:lpstr>
      <vt:lpstr>Integrated Marketing Communications (IMC)</vt:lpstr>
      <vt:lpstr>Information Processing Model of Communications</vt:lpstr>
      <vt:lpstr>Marketing Communications Options</vt:lpstr>
      <vt:lpstr>Advertising </vt:lpstr>
      <vt:lpstr>Ideal Ad Campaign </vt:lpstr>
      <vt:lpstr>Creative Advertisement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Promotions</vt:lpstr>
      <vt:lpstr>PowerPoint Presentation</vt:lpstr>
      <vt:lpstr>PowerPoint Presentation</vt:lpstr>
      <vt:lpstr>Event Marketing and Sponsorship</vt:lpstr>
      <vt:lpstr>PowerPoint Presentation</vt:lpstr>
      <vt:lpstr>PowerPoint Presentation</vt:lpstr>
      <vt:lpstr>PowerPoint Presentation</vt:lpstr>
      <vt:lpstr>Public Relations and Publicity</vt:lpstr>
      <vt:lpstr>PowerPoint Presentation</vt:lpstr>
      <vt:lpstr>Personal Selling</vt:lpstr>
      <vt:lpstr>Developing IMC Programs</vt:lpstr>
      <vt:lpstr>Evaluating IMC Programs</vt:lpstr>
      <vt:lpstr>Evaluating IMC Programs (cont.)</vt:lpstr>
      <vt:lpstr>IMC Audience Communication Option Overlap</vt:lpstr>
      <vt:lpstr>Marketing Communication Guidelines</vt:lpstr>
      <vt:lpstr>Marketing Communication Guidelines (Cont.)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Integrating Marketing Communications to Build Brand Equity</dc:title>
  <dc:creator>Faiz Hossain</dc:creator>
  <cp:lastModifiedBy>Faiz Hossain</cp:lastModifiedBy>
  <cp:revision>26</cp:revision>
  <dcterms:created xsi:type="dcterms:W3CDTF">2016-03-06T04:35:21Z</dcterms:created>
  <dcterms:modified xsi:type="dcterms:W3CDTF">2016-03-07T08:35:35Z</dcterms:modified>
</cp:coreProperties>
</file>