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82" r:id="rId26"/>
    <p:sldId id="283" r:id="rId27"/>
    <p:sldId id="279" r:id="rId28"/>
    <p:sldId id="284" r:id="rId29"/>
    <p:sldId id="280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14-Mar-16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14-Mar-16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/>
              <a:t>LEVERAGING SECONDARY BRAND ASSOCIATIONS TO BUILD EQUITY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6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Associations through: </a:t>
            </a:r>
            <a:r>
              <a:rPr lang="en-US" b="1" dirty="0" smtClean="0"/>
              <a:t>COUNTRY OF ORIGIN</a:t>
            </a:r>
            <a:endParaRPr lang="en-US" b="1" dirty="0"/>
          </a:p>
        </p:txBody>
      </p:sp>
      <p:pic>
        <p:nvPicPr>
          <p:cNvPr id="7170" name="Picture 2" descr="http://dieline.typepad.com/.a/6a00d8345250f069e201127977d7a428a4-55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3" y="2611396"/>
            <a:ext cx="523875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gourmetcheesedetective.com/images/CheeseFestival-u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36" y="3034048"/>
            <a:ext cx="45624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60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Associations through: </a:t>
            </a:r>
            <a:r>
              <a:rPr lang="en-US" b="1" dirty="0" smtClean="0"/>
              <a:t>CHANNELS OF DISTRIBUTION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Associations </a:t>
            </a:r>
            <a:r>
              <a:rPr lang="en-US" dirty="0" smtClean="0"/>
              <a:t>with: </a:t>
            </a:r>
            <a:endParaRPr lang="en-US" dirty="0"/>
          </a:p>
          <a:p>
            <a:r>
              <a:rPr lang="en-US" dirty="0"/>
              <a:t>Product</a:t>
            </a:r>
          </a:p>
          <a:p>
            <a:r>
              <a:rPr lang="en-US" dirty="0"/>
              <a:t>Price</a:t>
            </a:r>
          </a:p>
          <a:p>
            <a:r>
              <a:rPr lang="en-US" dirty="0"/>
              <a:t>Credit Policy</a:t>
            </a:r>
          </a:p>
          <a:p>
            <a:r>
              <a:rPr lang="en-US" dirty="0"/>
              <a:t>Quality of Service</a:t>
            </a:r>
          </a:p>
          <a:p>
            <a:r>
              <a:rPr lang="en-US" dirty="0"/>
              <a:t>Results in associations of brands by retailers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65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Associations through: </a:t>
            </a:r>
            <a:r>
              <a:rPr lang="en-US" b="1" dirty="0" smtClean="0"/>
              <a:t>CHANNELS OF DISTRIBUTION</a:t>
            </a:r>
            <a:endParaRPr lang="en-US" b="1" dirty="0"/>
          </a:p>
        </p:txBody>
      </p:sp>
      <p:pic>
        <p:nvPicPr>
          <p:cNvPr id="8194" name="Picture 2" descr="http://3.bp.blogspot.com/-f5qs7CSTka0/Vas-rfHk2VI/AAAAAAAAHhQ/Y4J5EyYUPbk/s640/Robi%2BExchange%2BExisting%2BSmartphones%2B%2528iPhone%2BSamsung%2BHTC%2BSony%2BNokia%2529%2BWith%2BNew%2BiPhone%2B6-comp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07" y="2364032"/>
            <a:ext cx="3553050" cy="43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216" y="2364032"/>
            <a:ext cx="7657236" cy="434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94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Associations through: </a:t>
            </a:r>
            <a:r>
              <a:rPr lang="en-US" b="1" dirty="0" smtClean="0"/>
              <a:t>CO-BRANDING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63754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Occurs when two or more existing brands are combined into a joint product or are marketed together in some fashion</a:t>
            </a:r>
          </a:p>
          <a:p>
            <a:pPr marL="0" indent="0">
              <a:buNone/>
            </a:pPr>
            <a:r>
              <a:rPr lang="en-US" sz="2000" b="1" dirty="0" smtClean="0"/>
              <a:t>Guidelines </a:t>
            </a:r>
            <a:r>
              <a:rPr lang="en-US" sz="2000" b="1" dirty="0"/>
              <a:t>to </a:t>
            </a:r>
            <a:r>
              <a:rPr lang="en-US" sz="2000" b="1" dirty="0" smtClean="0"/>
              <a:t>Co-branding:</a:t>
            </a:r>
          </a:p>
          <a:p>
            <a:r>
              <a:rPr lang="en-US" sz="2000" dirty="0" smtClean="0"/>
              <a:t>Both </a:t>
            </a:r>
            <a:r>
              <a:rPr lang="en-US" sz="2000" dirty="0"/>
              <a:t>brand should have </a:t>
            </a:r>
            <a:r>
              <a:rPr lang="en-US" sz="2000" u="sng" dirty="0"/>
              <a:t>equal awareness</a:t>
            </a:r>
          </a:p>
          <a:p>
            <a:r>
              <a:rPr lang="en-US" sz="2000" u="sng" dirty="0" smtClean="0"/>
              <a:t>Sufficiently</a:t>
            </a:r>
            <a:r>
              <a:rPr lang="en-US" sz="2000" dirty="0" smtClean="0"/>
              <a:t> </a:t>
            </a:r>
            <a:r>
              <a:rPr lang="en-US" sz="2000" dirty="0"/>
              <a:t>strong</a:t>
            </a:r>
          </a:p>
          <a:p>
            <a:r>
              <a:rPr lang="en-US" sz="2000" dirty="0" smtClean="0"/>
              <a:t>Favorable</a:t>
            </a:r>
            <a:endParaRPr lang="en-US" sz="2000" dirty="0"/>
          </a:p>
          <a:p>
            <a:r>
              <a:rPr lang="en-US" sz="2000" u="sng" dirty="0" smtClean="0"/>
              <a:t>Unique</a:t>
            </a:r>
            <a:r>
              <a:rPr lang="en-US" sz="2000" dirty="0" smtClean="0"/>
              <a:t> </a:t>
            </a:r>
            <a:r>
              <a:rPr lang="en-US" sz="2000" dirty="0"/>
              <a:t>associations</a:t>
            </a:r>
          </a:p>
          <a:p>
            <a:r>
              <a:rPr lang="en-US" sz="2000" u="sng" dirty="0" smtClean="0"/>
              <a:t>Positive</a:t>
            </a:r>
            <a:r>
              <a:rPr lang="en-US" sz="2000" dirty="0" smtClean="0"/>
              <a:t> </a:t>
            </a:r>
            <a:r>
              <a:rPr lang="en-US" sz="2000" dirty="0"/>
              <a:t>consumer judgments and feelings</a:t>
            </a:r>
          </a:p>
        </p:txBody>
      </p:sp>
    </p:spTree>
    <p:extLst>
      <p:ext uri="{BB962C8B-B14F-4D97-AF65-F5344CB8AC3E}">
        <p14:creationId xmlns:p14="http://schemas.microsoft.com/office/powerpoint/2010/main" val="52108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pple - N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4205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ston Martin - Nok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87170"/>
            <a:ext cx="4443215" cy="259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asterCard - Virg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90" y="61174"/>
            <a:ext cx="571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bangladeshtextileresidency.files.wordpress.com/2009/12/dsc_06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52" y="3018107"/>
            <a:ext cx="5602311" cy="372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106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Associations through: </a:t>
            </a:r>
            <a:r>
              <a:rPr lang="en-US" b="1" dirty="0" smtClean="0"/>
              <a:t>CO-BRANDING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63754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Advantages </a:t>
            </a:r>
            <a:r>
              <a:rPr lang="en-US" sz="2000" b="1" dirty="0"/>
              <a:t>of </a:t>
            </a:r>
            <a:r>
              <a:rPr lang="en-US" sz="2000" b="1" dirty="0" smtClean="0"/>
              <a:t>Co-Branding</a:t>
            </a:r>
          </a:p>
          <a:p>
            <a:r>
              <a:rPr lang="en-US" sz="2000" dirty="0"/>
              <a:t>Borrow needed </a:t>
            </a:r>
            <a:r>
              <a:rPr lang="en-US" sz="2000" u="sng" dirty="0"/>
              <a:t>expertise</a:t>
            </a:r>
          </a:p>
          <a:p>
            <a:r>
              <a:rPr lang="en-US" sz="2000" dirty="0"/>
              <a:t>Leverage </a:t>
            </a:r>
            <a:r>
              <a:rPr lang="en-US" sz="2000" u="sng" dirty="0"/>
              <a:t>equity</a:t>
            </a:r>
            <a:r>
              <a:rPr lang="en-US" sz="2000" dirty="0"/>
              <a:t> you don’t have</a:t>
            </a:r>
          </a:p>
          <a:p>
            <a:r>
              <a:rPr lang="en-US" sz="2000" dirty="0"/>
              <a:t>Reduce </a:t>
            </a:r>
            <a:r>
              <a:rPr lang="en-US" sz="2000" u="sng" dirty="0"/>
              <a:t>cost of product</a:t>
            </a:r>
            <a:r>
              <a:rPr lang="en-US" sz="2000" dirty="0"/>
              <a:t> introduction</a:t>
            </a:r>
          </a:p>
          <a:p>
            <a:r>
              <a:rPr lang="en-US" sz="2000" u="sng" dirty="0"/>
              <a:t>Expand</a:t>
            </a:r>
            <a:r>
              <a:rPr lang="en-US" sz="2000" dirty="0"/>
              <a:t> brand meaning into related categories</a:t>
            </a:r>
          </a:p>
          <a:p>
            <a:pPr lvl="1"/>
            <a:r>
              <a:rPr lang="en-US" dirty="0"/>
              <a:t>Broaden meaning</a:t>
            </a:r>
          </a:p>
          <a:p>
            <a:pPr lvl="1"/>
            <a:r>
              <a:rPr lang="en-US" dirty="0"/>
              <a:t>Increase access points</a:t>
            </a:r>
          </a:p>
          <a:p>
            <a:r>
              <a:rPr lang="en-US" sz="2000" dirty="0"/>
              <a:t>Source of additional </a:t>
            </a:r>
            <a:r>
              <a:rPr lang="en-US" sz="2000" u="sng" dirty="0"/>
              <a:t>revenue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193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Associations through: </a:t>
            </a:r>
            <a:r>
              <a:rPr lang="en-US" b="1" dirty="0" smtClean="0"/>
              <a:t>CO-BRANDING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63754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Disadvantages of </a:t>
            </a:r>
            <a:r>
              <a:rPr lang="en-US" sz="2000" b="1" dirty="0" smtClean="0"/>
              <a:t>Co-Branding</a:t>
            </a:r>
          </a:p>
          <a:p>
            <a:r>
              <a:rPr lang="en-US" sz="2000" dirty="0"/>
              <a:t>Loss of </a:t>
            </a:r>
            <a:r>
              <a:rPr lang="en-US" sz="2000" u="sng" dirty="0"/>
              <a:t>control</a:t>
            </a:r>
          </a:p>
          <a:p>
            <a:r>
              <a:rPr lang="en-US" sz="2000" dirty="0"/>
              <a:t>Risk of brand </a:t>
            </a:r>
            <a:r>
              <a:rPr lang="en-US" sz="2000" u="sng" dirty="0"/>
              <a:t>equity dilution</a:t>
            </a:r>
          </a:p>
          <a:p>
            <a:r>
              <a:rPr lang="en-US" sz="2000" u="sng" dirty="0"/>
              <a:t>Negative feedback</a:t>
            </a:r>
            <a:r>
              <a:rPr lang="en-US" sz="2000" dirty="0"/>
              <a:t> effects</a:t>
            </a:r>
          </a:p>
          <a:p>
            <a:r>
              <a:rPr lang="en-US" sz="2000" dirty="0"/>
              <a:t>Lack of brand </a:t>
            </a:r>
            <a:r>
              <a:rPr lang="en-US" sz="2000" u="sng" dirty="0"/>
              <a:t>focus and clarity</a:t>
            </a:r>
          </a:p>
          <a:p>
            <a:r>
              <a:rPr lang="en-US" sz="2000" dirty="0"/>
              <a:t>Organizational </a:t>
            </a:r>
            <a:r>
              <a:rPr lang="en-US" sz="2000" u="sng" dirty="0"/>
              <a:t>distractions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17968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Associations through: </a:t>
            </a:r>
            <a:r>
              <a:rPr lang="en-US" dirty="0" smtClean="0"/>
              <a:t>CO-BRANDING </a:t>
            </a:r>
            <a:r>
              <a:rPr lang="en-US" b="1" dirty="0" smtClean="0"/>
              <a:t>(INGREDIENT BRANDING)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637542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 special case of co-branding that involves creating brand equity for materials, components, or parts that are necessarily contained within other branded products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5889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tutorialspoint.com/brand_management/images/ingredient_brand_archite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2" y="394527"/>
            <a:ext cx="5413687" cy="288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djtest.bvaccel.com/wp-content/uploads/friendl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74" y="2859118"/>
            <a:ext cx="56959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196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Associations through</a:t>
            </a:r>
            <a:r>
              <a:rPr lang="en-US" dirty="0" smtClean="0"/>
              <a:t>: </a:t>
            </a:r>
            <a:r>
              <a:rPr lang="en-US" b="1" dirty="0" smtClean="0"/>
              <a:t>LICENSING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85271" cy="34163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>
                <a:cs typeface="Times New Roman" panose="02020603050405020304" pitchFamily="18" charset="0"/>
              </a:rPr>
              <a:t>Involves contractual arrangements whereby firms can use the names, logos, characters, and so forth of other brands for some fixed fee</a:t>
            </a:r>
          </a:p>
          <a:p>
            <a:pPr marL="0" indent="0">
              <a:buNone/>
            </a:pPr>
            <a:r>
              <a:rPr lang="en-US" sz="2400" b="1" dirty="0"/>
              <a:t>Guidelines for Licensing</a:t>
            </a:r>
          </a:p>
          <a:p>
            <a:r>
              <a:rPr lang="en-US" sz="2400" dirty="0" smtClean="0"/>
              <a:t>Don’t </a:t>
            </a:r>
            <a:r>
              <a:rPr lang="en-US" sz="2400" dirty="0"/>
              <a:t>get </a:t>
            </a:r>
            <a:r>
              <a:rPr lang="en-US" sz="2400" u="sng" dirty="0"/>
              <a:t>caught up</a:t>
            </a:r>
            <a:r>
              <a:rPr lang="en-US" sz="2400" dirty="0"/>
              <a:t>, one minute they are in </a:t>
            </a:r>
            <a:r>
              <a:rPr lang="en-US" sz="2400" dirty="0" smtClean="0"/>
              <a:t>next minute </a:t>
            </a:r>
            <a:r>
              <a:rPr lang="en-US" sz="2400" dirty="0"/>
              <a:t>they are gone</a:t>
            </a:r>
          </a:p>
          <a:p>
            <a:r>
              <a:rPr lang="en-US" sz="2400" dirty="0" smtClean="0"/>
              <a:t>Multiple </a:t>
            </a:r>
            <a:r>
              <a:rPr lang="en-US" sz="2400" dirty="0"/>
              <a:t>license agreements results in </a:t>
            </a:r>
            <a:r>
              <a:rPr lang="en-US" sz="2400" u="sng" dirty="0"/>
              <a:t>over </a:t>
            </a:r>
            <a:r>
              <a:rPr lang="en-US" sz="2400" u="sng" dirty="0" smtClean="0"/>
              <a:t>exposure and </a:t>
            </a:r>
            <a:r>
              <a:rPr lang="en-US" sz="2400" u="sng" dirty="0"/>
              <a:t>wearing out</a:t>
            </a:r>
            <a:r>
              <a:rPr lang="en-US" sz="2400" dirty="0"/>
              <a:t> quickly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your brand gets over exposed, either you will </a:t>
            </a:r>
            <a:r>
              <a:rPr lang="en-US" sz="2400" u="sng" dirty="0" smtClean="0"/>
              <a:t>close or </a:t>
            </a:r>
            <a:r>
              <a:rPr lang="en-US" sz="2400" u="sng" dirty="0"/>
              <a:t>you will sell</a:t>
            </a:r>
          </a:p>
        </p:txBody>
      </p:sp>
    </p:spTree>
    <p:extLst>
      <p:ext uri="{BB962C8B-B14F-4D97-AF65-F5344CB8AC3E}">
        <p14:creationId xmlns:p14="http://schemas.microsoft.com/office/powerpoint/2010/main" val="371435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53195" y="804905"/>
            <a:ext cx="9007475" cy="5435600"/>
            <a:chOff x="86" y="361"/>
            <a:chExt cx="5674" cy="3424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589" y="1630"/>
              <a:ext cx="498" cy="1476"/>
            </a:xfrm>
            <a:custGeom>
              <a:avLst/>
              <a:gdLst>
                <a:gd name="T0" fmla="*/ 0 w 498"/>
                <a:gd name="T1" fmla="*/ 0 h 1476"/>
                <a:gd name="T2" fmla="*/ 98 w 498"/>
                <a:gd name="T3" fmla="*/ 0 h 1476"/>
                <a:gd name="T4" fmla="*/ 196 w 498"/>
                <a:gd name="T5" fmla="*/ 0 h 1476"/>
                <a:gd name="T6" fmla="*/ 281 w 498"/>
                <a:gd name="T7" fmla="*/ 0 h 1476"/>
                <a:gd name="T8" fmla="*/ 353 w 498"/>
                <a:gd name="T9" fmla="*/ 0 h 1476"/>
                <a:gd name="T10" fmla="*/ 412 w 498"/>
                <a:gd name="T11" fmla="*/ 0 h 1476"/>
                <a:gd name="T12" fmla="*/ 458 w 498"/>
                <a:gd name="T13" fmla="*/ 0 h 1476"/>
                <a:gd name="T14" fmla="*/ 484 w 498"/>
                <a:gd name="T15" fmla="*/ 0 h 1476"/>
                <a:gd name="T16" fmla="*/ 497 w 498"/>
                <a:gd name="T17" fmla="*/ 0 h 1476"/>
                <a:gd name="T18" fmla="*/ 497 w 498"/>
                <a:gd name="T19" fmla="*/ 1475 h 1476"/>
                <a:gd name="T20" fmla="*/ 484 w 498"/>
                <a:gd name="T21" fmla="*/ 1475 h 1476"/>
                <a:gd name="T22" fmla="*/ 458 w 498"/>
                <a:gd name="T23" fmla="*/ 1475 h 1476"/>
                <a:gd name="T24" fmla="*/ 412 w 498"/>
                <a:gd name="T25" fmla="*/ 1475 h 1476"/>
                <a:gd name="T26" fmla="*/ 353 w 498"/>
                <a:gd name="T27" fmla="*/ 1475 h 1476"/>
                <a:gd name="T28" fmla="*/ 281 w 498"/>
                <a:gd name="T29" fmla="*/ 1475 h 1476"/>
                <a:gd name="T30" fmla="*/ 196 w 498"/>
                <a:gd name="T31" fmla="*/ 1475 h 1476"/>
                <a:gd name="T32" fmla="*/ 98 w 498"/>
                <a:gd name="T33" fmla="*/ 1475 h 1476"/>
                <a:gd name="T34" fmla="*/ 0 w 498"/>
                <a:gd name="T35" fmla="*/ 1475 h 14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98" h="1476">
                  <a:moveTo>
                    <a:pt x="0" y="0"/>
                  </a:moveTo>
                  <a:lnTo>
                    <a:pt x="98" y="0"/>
                  </a:lnTo>
                  <a:lnTo>
                    <a:pt x="196" y="0"/>
                  </a:lnTo>
                  <a:lnTo>
                    <a:pt x="281" y="0"/>
                  </a:lnTo>
                  <a:lnTo>
                    <a:pt x="353" y="0"/>
                  </a:lnTo>
                  <a:lnTo>
                    <a:pt x="412" y="0"/>
                  </a:lnTo>
                  <a:lnTo>
                    <a:pt x="458" y="0"/>
                  </a:lnTo>
                  <a:lnTo>
                    <a:pt x="484" y="0"/>
                  </a:lnTo>
                  <a:lnTo>
                    <a:pt x="497" y="0"/>
                  </a:lnTo>
                  <a:lnTo>
                    <a:pt x="497" y="1475"/>
                  </a:lnTo>
                  <a:lnTo>
                    <a:pt x="484" y="1475"/>
                  </a:lnTo>
                  <a:lnTo>
                    <a:pt x="458" y="1475"/>
                  </a:lnTo>
                  <a:lnTo>
                    <a:pt x="412" y="1475"/>
                  </a:lnTo>
                  <a:lnTo>
                    <a:pt x="353" y="1475"/>
                  </a:lnTo>
                  <a:lnTo>
                    <a:pt x="281" y="1475"/>
                  </a:lnTo>
                  <a:lnTo>
                    <a:pt x="196" y="1475"/>
                  </a:lnTo>
                  <a:lnTo>
                    <a:pt x="98" y="1475"/>
                  </a:lnTo>
                  <a:lnTo>
                    <a:pt x="0" y="1475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557" y="1175"/>
              <a:ext cx="824" cy="2358"/>
            </a:xfrm>
            <a:custGeom>
              <a:avLst/>
              <a:gdLst>
                <a:gd name="T0" fmla="*/ 0 w 824"/>
                <a:gd name="T1" fmla="*/ 0 h 2358"/>
                <a:gd name="T2" fmla="*/ 164 w 824"/>
                <a:gd name="T3" fmla="*/ 0 h 2358"/>
                <a:gd name="T4" fmla="*/ 320 w 824"/>
                <a:gd name="T5" fmla="*/ 0 h 2358"/>
                <a:gd name="T6" fmla="*/ 393 w 824"/>
                <a:gd name="T7" fmla="*/ 0 h 2358"/>
                <a:gd name="T8" fmla="*/ 461 w 824"/>
                <a:gd name="T9" fmla="*/ 0 h 2358"/>
                <a:gd name="T10" fmla="*/ 522 w 824"/>
                <a:gd name="T11" fmla="*/ 0 h 2358"/>
                <a:gd name="T12" fmla="*/ 583 w 824"/>
                <a:gd name="T13" fmla="*/ 0 h 2358"/>
                <a:gd name="T14" fmla="*/ 636 w 824"/>
                <a:gd name="T15" fmla="*/ 0 h 2358"/>
                <a:gd name="T16" fmla="*/ 682 w 824"/>
                <a:gd name="T17" fmla="*/ 0 h 2358"/>
                <a:gd name="T18" fmla="*/ 724 w 824"/>
                <a:gd name="T19" fmla="*/ 0 h 2358"/>
                <a:gd name="T20" fmla="*/ 758 w 824"/>
                <a:gd name="T21" fmla="*/ 0 h 2358"/>
                <a:gd name="T22" fmla="*/ 785 w 824"/>
                <a:gd name="T23" fmla="*/ 0 h 2358"/>
                <a:gd name="T24" fmla="*/ 808 w 824"/>
                <a:gd name="T25" fmla="*/ 0 h 2358"/>
                <a:gd name="T26" fmla="*/ 819 w 824"/>
                <a:gd name="T27" fmla="*/ 0 h 2358"/>
                <a:gd name="T28" fmla="*/ 823 w 824"/>
                <a:gd name="T29" fmla="*/ 0 h 2358"/>
                <a:gd name="T30" fmla="*/ 823 w 824"/>
                <a:gd name="T31" fmla="*/ 2357 h 2358"/>
                <a:gd name="T32" fmla="*/ 819 w 824"/>
                <a:gd name="T33" fmla="*/ 2357 h 2358"/>
                <a:gd name="T34" fmla="*/ 808 w 824"/>
                <a:gd name="T35" fmla="*/ 2357 h 2358"/>
                <a:gd name="T36" fmla="*/ 785 w 824"/>
                <a:gd name="T37" fmla="*/ 2357 h 2358"/>
                <a:gd name="T38" fmla="*/ 758 w 824"/>
                <a:gd name="T39" fmla="*/ 2357 h 2358"/>
                <a:gd name="T40" fmla="*/ 724 w 824"/>
                <a:gd name="T41" fmla="*/ 2357 h 2358"/>
                <a:gd name="T42" fmla="*/ 682 w 824"/>
                <a:gd name="T43" fmla="*/ 2357 h 2358"/>
                <a:gd name="T44" fmla="*/ 636 w 824"/>
                <a:gd name="T45" fmla="*/ 2357 h 2358"/>
                <a:gd name="T46" fmla="*/ 583 w 824"/>
                <a:gd name="T47" fmla="*/ 2357 h 2358"/>
                <a:gd name="T48" fmla="*/ 522 w 824"/>
                <a:gd name="T49" fmla="*/ 2357 h 2358"/>
                <a:gd name="T50" fmla="*/ 461 w 824"/>
                <a:gd name="T51" fmla="*/ 2357 h 2358"/>
                <a:gd name="T52" fmla="*/ 393 w 824"/>
                <a:gd name="T53" fmla="*/ 2357 h 2358"/>
                <a:gd name="T54" fmla="*/ 320 w 824"/>
                <a:gd name="T55" fmla="*/ 2357 h 2358"/>
                <a:gd name="T56" fmla="*/ 164 w 824"/>
                <a:gd name="T57" fmla="*/ 2357 h 2358"/>
                <a:gd name="T58" fmla="*/ 0 w 824"/>
                <a:gd name="T59" fmla="*/ 2357 h 23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4" h="2358">
                  <a:moveTo>
                    <a:pt x="0" y="0"/>
                  </a:moveTo>
                  <a:lnTo>
                    <a:pt x="164" y="0"/>
                  </a:lnTo>
                  <a:lnTo>
                    <a:pt x="320" y="0"/>
                  </a:lnTo>
                  <a:lnTo>
                    <a:pt x="393" y="0"/>
                  </a:lnTo>
                  <a:lnTo>
                    <a:pt x="461" y="0"/>
                  </a:lnTo>
                  <a:lnTo>
                    <a:pt x="522" y="0"/>
                  </a:lnTo>
                  <a:lnTo>
                    <a:pt x="583" y="0"/>
                  </a:lnTo>
                  <a:lnTo>
                    <a:pt x="636" y="0"/>
                  </a:lnTo>
                  <a:lnTo>
                    <a:pt x="682" y="0"/>
                  </a:lnTo>
                  <a:lnTo>
                    <a:pt x="724" y="0"/>
                  </a:lnTo>
                  <a:lnTo>
                    <a:pt x="758" y="0"/>
                  </a:lnTo>
                  <a:lnTo>
                    <a:pt x="785" y="0"/>
                  </a:lnTo>
                  <a:lnTo>
                    <a:pt x="808" y="0"/>
                  </a:lnTo>
                  <a:lnTo>
                    <a:pt x="819" y="0"/>
                  </a:lnTo>
                  <a:lnTo>
                    <a:pt x="823" y="0"/>
                  </a:lnTo>
                  <a:lnTo>
                    <a:pt x="823" y="2357"/>
                  </a:lnTo>
                  <a:lnTo>
                    <a:pt x="819" y="2357"/>
                  </a:lnTo>
                  <a:lnTo>
                    <a:pt x="808" y="2357"/>
                  </a:lnTo>
                  <a:lnTo>
                    <a:pt x="785" y="2357"/>
                  </a:lnTo>
                  <a:lnTo>
                    <a:pt x="758" y="2357"/>
                  </a:lnTo>
                  <a:lnTo>
                    <a:pt x="724" y="2357"/>
                  </a:lnTo>
                  <a:lnTo>
                    <a:pt x="682" y="2357"/>
                  </a:lnTo>
                  <a:lnTo>
                    <a:pt x="636" y="2357"/>
                  </a:lnTo>
                  <a:lnTo>
                    <a:pt x="583" y="2357"/>
                  </a:lnTo>
                  <a:lnTo>
                    <a:pt x="522" y="2357"/>
                  </a:lnTo>
                  <a:lnTo>
                    <a:pt x="461" y="2357"/>
                  </a:lnTo>
                  <a:lnTo>
                    <a:pt x="393" y="2357"/>
                  </a:lnTo>
                  <a:lnTo>
                    <a:pt x="320" y="2357"/>
                  </a:lnTo>
                  <a:lnTo>
                    <a:pt x="164" y="2357"/>
                  </a:lnTo>
                  <a:lnTo>
                    <a:pt x="0" y="2357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86" y="361"/>
              <a:ext cx="5674" cy="454"/>
              <a:chOff x="86" y="361"/>
              <a:chExt cx="5674" cy="454"/>
            </a:xfrm>
          </p:grpSpPr>
          <p:sp>
            <p:nvSpPr>
              <p:cNvPr id="46" name="Rectangle 8"/>
              <p:cNvSpPr>
                <a:spLocks noChangeArrowheads="1"/>
              </p:cNvSpPr>
              <p:nvPr/>
            </p:nvSpPr>
            <p:spPr bwMode="auto">
              <a:xfrm>
                <a:off x="86" y="361"/>
                <a:ext cx="5674" cy="4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sz="2000" b="1" dirty="0">
                    <a:latin typeface="Times New Roman" panose="02020603050405020304" pitchFamily="18" charset="0"/>
                  </a:rPr>
                  <a:t>Building Customer-Based Brand Equity</a:t>
                </a:r>
              </a:p>
              <a:p>
                <a:endParaRPr lang="en-US" sz="1000" b="1" i="1" dirty="0">
                  <a:latin typeface="Times New Roman" panose="02020603050405020304" pitchFamily="18" charset="0"/>
                </a:endParaRPr>
              </a:p>
              <a:p>
                <a:r>
                  <a:rPr lang="en-US" sz="1100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BRAND BUILDING TOOLS                  </a:t>
                </a:r>
                <a:r>
                  <a:rPr lang="en-US" sz="1100" b="1" dirty="0">
                    <a:latin typeface="Times New Roman" panose="02020603050405020304" pitchFamily="18" charset="0"/>
                  </a:rPr>
                  <a:t>	                   </a:t>
                </a:r>
                <a:r>
                  <a:rPr lang="en-US" sz="1100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CONSUMER KNOWLEDGE EFFECTS</a:t>
                </a:r>
                <a:r>
                  <a:rPr lang="en-US" sz="1100" b="1" dirty="0">
                    <a:latin typeface="Times New Roman" panose="02020603050405020304" pitchFamily="18" charset="0"/>
                  </a:rPr>
                  <a:t>	</a:t>
                </a:r>
                <a:r>
                  <a:rPr lang="en-US" sz="1100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                       </a:t>
                </a:r>
                <a:r>
                  <a:rPr lang="en-US" sz="1100" b="1" dirty="0" smtClean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        BRANDING </a:t>
                </a:r>
                <a:r>
                  <a:rPr lang="en-US" sz="1100" b="1" dirty="0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BENEFITS</a:t>
                </a:r>
                <a:r>
                  <a:rPr lang="en-US" sz="1000" b="1" dirty="0">
                    <a:latin typeface="Times New Roman" panose="02020603050405020304" pitchFamily="18" charset="0"/>
                  </a:rPr>
                  <a:t>	</a:t>
                </a:r>
              </a:p>
            </p:txBody>
          </p:sp>
          <p:sp>
            <p:nvSpPr>
              <p:cNvPr id="47" name="Line 9"/>
              <p:cNvSpPr>
                <a:spLocks noChangeShapeType="1"/>
              </p:cNvSpPr>
              <p:nvPr/>
            </p:nvSpPr>
            <p:spPr bwMode="auto">
              <a:xfrm>
                <a:off x="3932" y="720"/>
                <a:ext cx="524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10"/>
              <p:cNvSpPr>
                <a:spLocks noChangeShapeType="1"/>
              </p:cNvSpPr>
              <p:nvPr/>
            </p:nvSpPr>
            <p:spPr bwMode="auto">
              <a:xfrm>
                <a:off x="1484" y="720"/>
                <a:ext cx="532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IN">
                  <a:ln>
                    <a:solidFill>
                      <a:srgbClr val="FF0000"/>
                    </a:solidFill>
                  </a:ln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98" y="945"/>
              <a:ext cx="1455" cy="813"/>
              <a:chOff x="98" y="945"/>
              <a:chExt cx="1455" cy="813"/>
            </a:xfrm>
          </p:grpSpPr>
          <p:sp>
            <p:nvSpPr>
              <p:cNvPr id="42" name="Rectangle 12"/>
              <p:cNvSpPr>
                <a:spLocks noChangeArrowheads="1"/>
              </p:cNvSpPr>
              <p:nvPr/>
            </p:nvSpPr>
            <p:spPr bwMode="auto">
              <a:xfrm>
                <a:off x="98" y="945"/>
                <a:ext cx="1455" cy="8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tabLst>
                    <a:tab pos="1143000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tabLst>
                    <a:tab pos="1143000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tabLst>
                    <a:tab pos="1143000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tabLst>
                    <a:tab pos="1143000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tabLst>
                    <a:tab pos="1143000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3000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3000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3000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143000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sz="1000" b="1">
                    <a:latin typeface="Times New Roman" panose="02020603050405020304" pitchFamily="18" charset="0"/>
                  </a:rPr>
                  <a:t>           Choosing Brand Elements</a:t>
                </a:r>
              </a:p>
              <a:p>
                <a:endParaRPr lang="en-US" sz="800" b="1">
                  <a:latin typeface="Times New Roman" panose="02020603050405020304" pitchFamily="18" charset="0"/>
                </a:endParaRP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Brand name	Memorability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Logo	Meaningfulness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Symbol	Appeal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Character	Transferability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Packaging	Adaptability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Slogan	Protectability</a:t>
                </a:r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629" y="1153"/>
                <a:ext cx="85" cy="559"/>
              </a:xfrm>
              <a:custGeom>
                <a:avLst/>
                <a:gdLst>
                  <a:gd name="T0" fmla="*/ 0 w 85"/>
                  <a:gd name="T1" fmla="*/ 0 h 559"/>
                  <a:gd name="T2" fmla="*/ 18 w 85"/>
                  <a:gd name="T3" fmla="*/ 2 h 559"/>
                  <a:gd name="T4" fmla="*/ 30 w 85"/>
                  <a:gd name="T5" fmla="*/ 10 h 559"/>
                  <a:gd name="T6" fmla="*/ 35 w 85"/>
                  <a:gd name="T7" fmla="*/ 16 h 559"/>
                  <a:gd name="T8" fmla="*/ 38 w 85"/>
                  <a:gd name="T9" fmla="*/ 21 h 559"/>
                  <a:gd name="T10" fmla="*/ 40 w 85"/>
                  <a:gd name="T11" fmla="*/ 30 h 559"/>
                  <a:gd name="T12" fmla="*/ 42 w 85"/>
                  <a:gd name="T13" fmla="*/ 38 h 559"/>
                  <a:gd name="T14" fmla="*/ 42 w 85"/>
                  <a:gd name="T15" fmla="*/ 246 h 559"/>
                  <a:gd name="T16" fmla="*/ 43 w 85"/>
                  <a:gd name="T17" fmla="*/ 254 h 559"/>
                  <a:gd name="T18" fmla="*/ 45 w 85"/>
                  <a:gd name="T19" fmla="*/ 262 h 559"/>
                  <a:gd name="T20" fmla="*/ 48 w 85"/>
                  <a:gd name="T21" fmla="*/ 268 h 559"/>
                  <a:gd name="T22" fmla="*/ 54 w 85"/>
                  <a:gd name="T23" fmla="*/ 273 h 559"/>
                  <a:gd name="T24" fmla="*/ 68 w 85"/>
                  <a:gd name="T25" fmla="*/ 282 h 559"/>
                  <a:gd name="T26" fmla="*/ 84 w 85"/>
                  <a:gd name="T27" fmla="*/ 284 h 559"/>
                  <a:gd name="T28" fmla="*/ 68 w 85"/>
                  <a:gd name="T29" fmla="*/ 287 h 559"/>
                  <a:gd name="T30" fmla="*/ 54 w 85"/>
                  <a:gd name="T31" fmla="*/ 298 h 559"/>
                  <a:gd name="T32" fmla="*/ 48 w 85"/>
                  <a:gd name="T33" fmla="*/ 303 h 559"/>
                  <a:gd name="T34" fmla="*/ 45 w 85"/>
                  <a:gd name="T35" fmla="*/ 309 h 559"/>
                  <a:gd name="T36" fmla="*/ 43 w 85"/>
                  <a:gd name="T37" fmla="*/ 317 h 559"/>
                  <a:gd name="T38" fmla="*/ 42 w 85"/>
                  <a:gd name="T39" fmla="*/ 325 h 559"/>
                  <a:gd name="T40" fmla="*/ 42 w 85"/>
                  <a:gd name="T41" fmla="*/ 517 h 559"/>
                  <a:gd name="T42" fmla="*/ 40 w 85"/>
                  <a:gd name="T43" fmla="*/ 525 h 559"/>
                  <a:gd name="T44" fmla="*/ 38 w 85"/>
                  <a:gd name="T45" fmla="*/ 533 h 559"/>
                  <a:gd name="T46" fmla="*/ 35 w 85"/>
                  <a:gd name="T47" fmla="*/ 539 h 559"/>
                  <a:gd name="T48" fmla="*/ 30 w 85"/>
                  <a:gd name="T49" fmla="*/ 547 h 559"/>
                  <a:gd name="T50" fmla="*/ 18 w 85"/>
                  <a:gd name="T51" fmla="*/ 555 h 559"/>
                  <a:gd name="T52" fmla="*/ 0 w 85"/>
                  <a:gd name="T53" fmla="*/ 558 h 55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5" h="559">
                    <a:moveTo>
                      <a:pt x="0" y="0"/>
                    </a:moveTo>
                    <a:lnTo>
                      <a:pt x="18" y="2"/>
                    </a:lnTo>
                    <a:lnTo>
                      <a:pt x="30" y="10"/>
                    </a:lnTo>
                    <a:lnTo>
                      <a:pt x="35" y="16"/>
                    </a:lnTo>
                    <a:lnTo>
                      <a:pt x="38" y="21"/>
                    </a:lnTo>
                    <a:lnTo>
                      <a:pt x="40" y="30"/>
                    </a:lnTo>
                    <a:lnTo>
                      <a:pt x="42" y="38"/>
                    </a:lnTo>
                    <a:lnTo>
                      <a:pt x="42" y="246"/>
                    </a:lnTo>
                    <a:lnTo>
                      <a:pt x="43" y="254"/>
                    </a:lnTo>
                    <a:lnTo>
                      <a:pt x="45" y="262"/>
                    </a:lnTo>
                    <a:lnTo>
                      <a:pt x="48" y="268"/>
                    </a:lnTo>
                    <a:lnTo>
                      <a:pt x="54" y="273"/>
                    </a:lnTo>
                    <a:lnTo>
                      <a:pt x="68" y="282"/>
                    </a:lnTo>
                    <a:lnTo>
                      <a:pt x="84" y="284"/>
                    </a:lnTo>
                    <a:lnTo>
                      <a:pt x="68" y="287"/>
                    </a:lnTo>
                    <a:lnTo>
                      <a:pt x="54" y="298"/>
                    </a:lnTo>
                    <a:lnTo>
                      <a:pt x="48" y="303"/>
                    </a:lnTo>
                    <a:lnTo>
                      <a:pt x="45" y="309"/>
                    </a:lnTo>
                    <a:lnTo>
                      <a:pt x="43" y="317"/>
                    </a:lnTo>
                    <a:lnTo>
                      <a:pt x="42" y="325"/>
                    </a:lnTo>
                    <a:lnTo>
                      <a:pt x="42" y="517"/>
                    </a:lnTo>
                    <a:lnTo>
                      <a:pt x="40" y="525"/>
                    </a:lnTo>
                    <a:lnTo>
                      <a:pt x="38" y="533"/>
                    </a:lnTo>
                    <a:lnTo>
                      <a:pt x="35" y="539"/>
                    </a:lnTo>
                    <a:lnTo>
                      <a:pt x="30" y="547"/>
                    </a:lnTo>
                    <a:lnTo>
                      <a:pt x="18" y="555"/>
                    </a:lnTo>
                    <a:lnTo>
                      <a:pt x="0" y="558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14"/>
              <p:cNvSpPr>
                <a:spLocks noChangeShapeType="1"/>
              </p:cNvSpPr>
              <p:nvPr/>
            </p:nvSpPr>
            <p:spPr bwMode="auto">
              <a:xfrm>
                <a:off x="715" y="1440"/>
                <a:ext cx="12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5"/>
              <p:cNvSpPr>
                <a:spLocks noChangeShapeType="1"/>
              </p:cNvSpPr>
              <p:nvPr/>
            </p:nvSpPr>
            <p:spPr bwMode="auto">
              <a:xfrm>
                <a:off x="99" y="1083"/>
                <a:ext cx="145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101" y="1996"/>
              <a:ext cx="2178" cy="640"/>
              <a:chOff x="101" y="1996"/>
              <a:chExt cx="2178" cy="640"/>
            </a:xfrm>
          </p:grpSpPr>
          <p:sp>
            <p:nvSpPr>
              <p:cNvPr id="36" name="Rectangle 17"/>
              <p:cNvSpPr>
                <a:spLocks noChangeArrowheads="1"/>
              </p:cNvSpPr>
              <p:nvPr/>
            </p:nvSpPr>
            <p:spPr bwMode="auto">
              <a:xfrm>
                <a:off x="101" y="1996"/>
                <a:ext cx="2174" cy="64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tabLst>
                    <a:tab pos="1490663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tabLst>
                    <a:tab pos="1490663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tabLst>
                    <a:tab pos="1490663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tabLst>
                    <a:tab pos="1490663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tabLst>
                    <a:tab pos="1490663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90663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90663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90663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490663" algn="l"/>
                  </a:tabLs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sz="1000" b="1">
                    <a:latin typeface="Times New Roman" panose="02020603050405020304" pitchFamily="18" charset="0"/>
                  </a:rPr>
                  <a:t>                       Developing Marketing Programs</a:t>
                </a: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Product	Tangible and intangible benefits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Price	Value perceptions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Distribution channels	Integrate”push” and “pull”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Communications	Mix and match options</a:t>
                </a:r>
              </a:p>
            </p:txBody>
          </p:sp>
          <p:sp>
            <p:nvSpPr>
              <p:cNvPr id="37" name="Line 18"/>
              <p:cNvSpPr>
                <a:spLocks noChangeShapeType="1"/>
              </p:cNvSpPr>
              <p:nvPr/>
            </p:nvSpPr>
            <p:spPr bwMode="auto">
              <a:xfrm>
                <a:off x="102" y="2134"/>
                <a:ext cx="21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463" y="2271"/>
                <a:ext cx="6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>
                <a:off x="362" y="2366"/>
                <a:ext cx="7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1"/>
              <p:cNvSpPr>
                <a:spLocks noChangeShapeType="1"/>
              </p:cNvSpPr>
              <p:nvPr/>
            </p:nvSpPr>
            <p:spPr bwMode="auto">
              <a:xfrm>
                <a:off x="924" y="2462"/>
                <a:ext cx="1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2"/>
              <p:cNvSpPr>
                <a:spLocks noChangeShapeType="1"/>
              </p:cNvSpPr>
              <p:nvPr/>
            </p:nvSpPr>
            <p:spPr bwMode="auto">
              <a:xfrm>
                <a:off x="774" y="2558"/>
                <a:ext cx="2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99" y="2889"/>
              <a:ext cx="1794" cy="813"/>
              <a:chOff x="99" y="2889"/>
              <a:chExt cx="1794" cy="813"/>
            </a:xfrm>
          </p:grpSpPr>
          <p:sp>
            <p:nvSpPr>
              <p:cNvPr id="31" name="Rectangle 24"/>
              <p:cNvSpPr>
                <a:spLocks noChangeArrowheads="1"/>
              </p:cNvSpPr>
              <p:nvPr/>
            </p:nvSpPr>
            <p:spPr bwMode="auto">
              <a:xfrm>
                <a:off x="99" y="2889"/>
                <a:ext cx="1794" cy="8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sz="1000" b="1">
                    <a:latin typeface="Times New Roman" panose="02020603050405020304" pitchFamily="18" charset="0"/>
                  </a:rPr>
                  <a:t>           Leverage of Secondary Associations</a:t>
                </a:r>
              </a:p>
              <a:p>
                <a:endParaRPr lang="en-US" sz="800" b="1">
                  <a:latin typeface="Times New Roman" panose="02020603050405020304" pitchFamily="18" charset="0"/>
                </a:endParaRP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Company	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Country of origin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Channel of distribution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Other brands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Endorsor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Event</a:t>
                </a:r>
              </a:p>
            </p:txBody>
          </p:sp>
          <p:sp>
            <p:nvSpPr>
              <p:cNvPr id="32" name="Rectangle 25"/>
              <p:cNvSpPr>
                <a:spLocks noChangeArrowheads="1"/>
              </p:cNvSpPr>
              <p:nvPr/>
            </p:nvSpPr>
            <p:spPr bwMode="auto">
              <a:xfrm>
                <a:off x="1179" y="3225"/>
                <a:ext cx="651" cy="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sz="1000" b="1">
                    <a:latin typeface="Times New Roman" panose="02020603050405020304" pitchFamily="18" charset="0"/>
                  </a:rPr>
                  <a:t>Awareness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Meaningfulness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Transferability</a:t>
                </a:r>
              </a:p>
            </p:txBody>
          </p:sp>
          <p:sp>
            <p:nvSpPr>
              <p:cNvPr id="33" name="Freeform 26"/>
              <p:cNvSpPr>
                <a:spLocks/>
              </p:cNvSpPr>
              <p:nvPr/>
            </p:nvSpPr>
            <p:spPr bwMode="auto">
              <a:xfrm>
                <a:off x="961" y="3108"/>
                <a:ext cx="113" cy="558"/>
              </a:xfrm>
              <a:custGeom>
                <a:avLst/>
                <a:gdLst>
                  <a:gd name="T0" fmla="*/ 0 w 113"/>
                  <a:gd name="T1" fmla="*/ 0 h 558"/>
                  <a:gd name="T2" fmla="*/ 23 w 113"/>
                  <a:gd name="T3" fmla="*/ 6 h 558"/>
                  <a:gd name="T4" fmla="*/ 40 w 113"/>
                  <a:gd name="T5" fmla="*/ 12 h 558"/>
                  <a:gd name="T6" fmla="*/ 47 w 113"/>
                  <a:gd name="T7" fmla="*/ 18 h 558"/>
                  <a:gd name="T8" fmla="*/ 52 w 113"/>
                  <a:gd name="T9" fmla="*/ 23 h 558"/>
                  <a:gd name="T10" fmla="*/ 54 w 113"/>
                  <a:gd name="T11" fmla="*/ 35 h 558"/>
                  <a:gd name="T12" fmla="*/ 56 w 113"/>
                  <a:gd name="T13" fmla="*/ 41 h 558"/>
                  <a:gd name="T14" fmla="*/ 56 w 113"/>
                  <a:gd name="T15" fmla="*/ 246 h 558"/>
                  <a:gd name="T16" fmla="*/ 57 w 113"/>
                  <a:gd name="T17" fmla="*/ 252 h 558"/>
                  <a:gd name="T18" fmla="*/ 61 w 113"/>
                  <a:gd name="T19" fmla="*/ 258 h 558"/>
                  <a:gd name="T20" fmla="*/ 66 w 113"/>
                  <a:gd name="T21" fmla="*/ 264 h 558"/>
                  <a:gd name="T22" fmla="*/ 73 w 113"/>
                  <a:gd name="T23" fmla="*/ 270 h 558"/>
                  <a:gd name="T24" fmla="*/ 90 w 113"/>
                  <a:gd name="T25" fmla="*/ 281 h 558"/>
                  <a:gd name="T26" fmla="*/ 112 w 113"/>
                  <a:gd name="T27" fmla="*/ 281 h 558"/>
                  <a:gd name="T28" fmla="*/ 90 w 113"/>
                  <a:gd name="T29" fmla="*/ 287 h 558"/>
                  <a:gd name="T30" fmla="*/ 73 w 113"/>
                  <a:gd name="T31" fmla="*/ 293 h 558"/>
                  <a:gd name="T32" fmla="*/ 66 w 113"/>
                  <a:gd name="T33" fmla="*/ 299 h 558"/>
                  <a:gd name="T34" fmla="*/ 61 w 113"/>
                  <a:gd name="T35" fmla="*/ 311 h 558"/>
                  <a:gd name="T36" fmla="*/ 57 w 113"/>
                  <a:gd name="T37" fmla="*/ 317 h 558"/>
                  <a:gd name="T38" fmla="*/ 56 w 113"/>
                  <a:gd name="T39" fmla="*/ 322 h 558"/>
                  <a:gd name="T40" fmla="*/ 56 w 113"/>
                  <a:gd name="T41" fmla="*/ 516 h 558"/>
                  <a:gd name="T42" fmla="*/ 54 w 113"/>
                  <a:gd name="T43" fmla="*/ 522 h 558"/>
                  <a:gd name="T44" fmla="*/ 52 w 113"/>
                  <a:gd name="T45" fmla="*/ 534 h 558"/>
                  <a:gd name="T46" fmla="*/ 47 w 113"/>
                  <a:gd name="T47" fmla="*/ 539 h 558"/>
                  <a:gd name="T48" fmla="*/ 40 w 113"/>
                  <a:gd name="T49" fmla="*/ 545 h 558"/>
                  <a:gd name="T50" fmla="*/ 23 w 113"/>
                  <a:gd name="T51" fmla="*/ 557 h 558"/>
                  <a:gd name="T52" fmla="*/ 0 w 113"/>
                  <a:gd name="T53" fmla="*/ 557 h 55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558">
                    <a:moveTo>
                      <a:pt x="0" y="0"/>
                    </a:moveTo>
                    <a:lnTo>
                      <a:pt x="23" y="6"/>
                    </a:lnTo>
                    <a:lnTo>
                      <a:pt x="40" y="12"/>
                    </a:lnTo>
                    <a:lnTo>
                      <a:pt x="47" y="18"/>
                    </a:lnTo>
                    <a:lnTo>
                      <a:pt x="52" y="23"/>
                    </a:lnTo>
                    <a:lnTo>
                      <a:pt x="54" y="35"/>
                    </a:lnTo>
                    <a:lnTo>
                      <a:pt x="56" y="41"/>
                    </a:lnTo>
                    <a:lnTo>
                      <a:pt x="56" y="246"/>
                    </a:lnTo>
                    <a:lnTo>
                      <a:pt x="57" y="252"/>
                    </a:lnTo>
                    <a:lnTo>
                      <a:pt x="61" y="258"/>
                    </a:lnTo>
                    <a:lnTo>
                      <a:pt x="66" y="264"/>
                    </a:lnTo>
                    <a:lnTo>
                      <a:pt x="73" y="270"/>
                    </a:lnTo>
                    <a:lnTo>
                      <a:pt x="90" y="281"/>
                    </a:lnTo>
                    <a:lnTo>
                      <a:pt x="112" y="281"/>
                    </a:lnTo>
                    <a:lnTo>
                      <a:pt x="90" y="287"/>
                    </a:lnTo>
                    <a:lnTo>
                      <a:pt x="73" y="293"/>
                    </a:lnTo>
                    <a:lnTo>
                      <a:pt x="66" y="299"/>
                    </a:lnTo>
                    <a:lnTo>
                      <a:pt x="61" y="311"/>
                    </a:lnTo>
                    <a:lnTo>
                      <a:pt x="57" y="317"/>
                    </a:lnTo>
                    <a:lnTo>
                      <a:pt x="56" y="322"/>
                    </a:lnTo>
                    <a:lnTo>
                      <a:pt x="56" y="516"/>
                    </a:lnTo>
                    <a:lnTo>
                      <a:pt x="54" y="522"/>
                    </a:lnTo>
                    <a:lnTo>
                      <a:pt x="52" y="534"/>
                    </a:lnTo>
                    <a:lnTo>
                      <a:pt x="47" y="539"/>
                    </a:lnTo>
                    <a:lnTo>
                      <a:pt x="40" y="545"/>
                    </a:lnTo>
                    <a:lnTo>
                      <a:pt x="23" y="557"/>
                    </a:lnTo>
                    <a:lnTo>
                      <a:pt x="0" y="557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7"/>
              <p:cNvSpPr>
                <a:spLocks noChangeShapeType="1"/>
              </p:cNvSpPr>
              <p:nvPr/>
            </p:nvSpPr>
            <p:spPr bwMode="auto">
              <a:xfrm>
                <a:off x="1067" y="3390"/>
                <a:ext cx="1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>
                <a:off x="105" y="3027"/>
                <a:ext cx="1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4231" y="1097"/>
              <a:ext cx="1405" cy="26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marL="117475" indent="-11747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en-US" sz="1000" b="1" dirty="0" smtClean="0"/>
                <a:t>                  Possible Outcomes</a:t>
              </a:r>
            </a:p>
            <a:p>
              <a:pPr>
                <a:defRPr/>
              </a:pPr>
              <a:endParaRPr lang="en-US" sz="1000" b="1" dirty="0" smtClean="0"/>
            </a:p>
            <a:p>
              <a:pPr>
                <a:defRPr/>
              </a:pPr>
              <a:r>
                <a:rPr lang="en-US" sz="1050" b="1" dirty="0" smtClean="0"/>
                <a:t>Greater loyalty</a:t>
              </a:r>
            </a:p>
            <a:p>
              <a:pPr>
                <a:defRPr/>
              </a:pPr>
              <a:endParaRPr lang="en-US" sz="1050" b="1" dirty="0" smtClean="0"/>
            </a:p>
            <a:p>
              <a:pPr>
                <a:defRPr/>
              </a:pPr>
              <a:r>
                <a:rPr lang="en-US" sz="1050" b="1" dirty="0" smtClean="0"/>
                <a:t>Less vulnerability to competitive marketing actions and crises</a:t>
              </a:r>
            </a:p>
            <a:p>
              <a:pPr>
                <a:defRPr/>
              </a:pPr>
              <a:endParaRPr lang="en-US" sz="1050" b="1" dirty="0" smtClean="0"/>
            </a:p>
            <a:p>
              <a:pPr>
                <a:defRPr/>
              </a:pPr>
              <a:r>
                <a:rPr lang="en-US" sz="1050" b="1" dirty="0" smtClean="0"/>
                <a:t>Larger margins</a:t>
              </a:r>
            </a:p>
            <a:p>
              <a:pPr>
                <a:defRPr/>
              </a:pPr>
              <a:endParaRPr lang="en-US" sz="1050" b="1" dirty="0" smtClean="0"/>
            </a:p>
            <a:p>
              <a:pPr>
                <a:defRPr/>
              </a:pPr>
              <a:r>
                <a:rPr lang="en-US" sz="1050" b="1" dirty="0" smtClean="0"/>
                <a:t>More inelastic response to price</a:t>
              </a:r>
            </a:p>
            <a:p>
              <a:pPr>
                <a:defRPr/>
              </a:pPr>
              <a:endParaRPr lang="en-US" sz="1050" b="1" dirty="0" smtClean="0"/>
            </a:p>
            <a:p>
              <a:pPr>
                <a:defRPr/>
              </a:pPr>
              <a:r>
                <a:rPr lang="en-US" sz="1050" b="1" dirty="0" smtClean="0"/>
                <a:t>Greater trade cooperation and support</a:t>
              </a:r>
            </a:p>
            <a:p>
              <a:pPr>
                <a:defRPr/>
              </a:pPr>
              <a:endParaRPr lang="en-US" sz="1050" b="1" dirty="0" smtClean="0"/>
            </a:p>
            <a:p>
              <a:pPr>
                <a:defRPr/>
              </a:pPr>
              <a:endParaRPr lang="en-US" sz="1050" b="1" dirty="0" smtClean="0"/>
            </a:p>
            <a:p>
              <a:pPr>
                <a:defRPr/>
              </a:pPr>
              <a:r>
                <a:rPr lang="en-US" sz="1050" b="1" dirty="0" smtClean="0"/>
                <a:t>Increased marketing communication efficiency and effectiveness</a:t>
              </a:r>
            </a:p>
            <a:p>
              <a:pPr>
                <a:defRPr/>
              </a:pPr>
              <a:endParaRPr lang="en-US" sz="1050" b="1" dirty="0" smtClean="0"/>
            </a:p>
            <a:p>
              <a:pPr>
                <a:defRPr/>
              </a:pPr>
              <a:endParaRPr lang="en-US" sz="1050" b="1" dirty="0" smtClean="0"/>
            </a:p>
            <a:p>
              <a:pPr>
                <a:defRPr/>
              </a:pPr>
              <a:r>
                <a:rPr lang="en-US" sz="1050" b="1" dirty="0" smtClean="0"/>
                <a:t>Possible licensing opportunities</a:t>
              </a:r>
            </a:p>
            <a:p>
              <a:pPr>
                <a:defRPr/>
              </a:pPr>
              <a:endParaRPr lang="en-US" sz="1050" b="1" dirty="0" smtClean="0"/>
            </a:p>
            <a:p>
              <a:pPr>
                <a:defRPr/>
              </a:pPr>
              <a:endParaRPr lang="en-US" sz="1050" b="1" dirty="0" smtClean="0"/>
            </a:p>
            <a:p>
              <a:pPr>
                <a:defRPr/>
              </a:pPr>
              <a:r>
                <a:rPr lang="en-US" sz="1050" b="1" dirty="0" smtClean="0"/>
                <a:t>More favorable brand extension evaluations</a:t>
              </a:r>
            </a:p>
            <a:p>
              <a:pPr eaLnBrk="1" hangingPunct="1">
                <a:defRPr/>
              </a:pPr>
              <a:endParaRPr lang="en-US" sz="1000" b="1" dirty="0" smtClean="0"/>
            </a:p>
          </p:txBody>
        </p:sp>
        <p:sp>
          <p:nvSpPr>
            <p:cNvPr id="13" name="Line 30"/>
            <p:cNvSpPr>
              <a:spLocks noChangeShapeType="1"/>
            </p:cNvSpPr>
            <p:nvPr/>
          </p:nvSpPr>
          <p:spPr bwMode="auto">
            <a:xfrm>
              <a:off x="4235" y="1235"/>
              <a:ext cx="14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1"/>
            <p:cNvSpPr>
              <a:spLocks noChangeShapeType="1"/>
            </p:cNvSpPr>
            <p:nvPr/>
          </p:nvSpPr>
          <p:spPr bwMode="auto">
            <a:xfrm>
              <a:off x="2279" y="2325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2"/>
            <p:cNvSpPr>
              <a:spLocks noChangeShapeType="1"/>
            </p:cNvSpPr>
            <p:nvPr/>
          </p:nvSpPr>
          <p:spPr bwMode="auto">
            <a:xfrm>
              <a:off x="2381" y="1627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>
              <a:off x="2387" y="3108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34"/>
            <p:cNvGrpSpPr>
              <a:grpSpLocks/>
            </p:cNvGrpSpPr>
            <p:nvPr/>
          </p:nvGrpSpPr>
          <p:grpSpPr bwMode="auto">
            <a:xfrm>
              <a:off x="2502" y="1107"/>
              <a:ext cx="1474" cy="928"/>
              <a:chOff x="2502" y="1107"/>
              <a:chExt cx="1474" cy="928"/>
            </a:xfrm>
          </p:grpSpPr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2502" y="1107"/>
                <a:ext cx="1474" cy="9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sz="1000" b="1">
                    <a:latin typeface="Times New Roman" panose="02020603050405020304" pitchFamily="18" charset="0"/>
                  </a:rPr>
                  <a:t>                   Brand Awareness</a:t>
                </a: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Depth	</a:t>
                </a: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Breadth</a:t>
                </a:r>
              </a:p>
              <a:p>
                <a:pPr eaLnBrk="1" hangingPunct="1"/>
                <a:endParaRPr lang="en-US" sz="1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/>
            </p:nvSpPr>
            <p:spPr bwMode="auto">
              <a:xfrm>
                <a:off x="2511" y="1245"/>
                <a:ext cx="14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37"/>
              <p:cNvSpPr>
                <a:spLocks noChangeArrowheads="1"/>
              </p:cNvSpPr>
              <p:nvPr/>
            </p:nvSpPr>
            <p:spPr bwMode="auto">
              <a:xfrm rot="-5400000">
                <a:off x="3005" y="1631"/>
                <a:ext cx="158" cy="462"/>
              </a:xfrm>
              <a:prstGeom prst="triangle">
                <a:avLst>
                  <a:gd name="adj" fmla="val 49972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29" name="AutoShape 38"/>
              <p:cNvSpPr>
                <a:spLocks noChangeArrowheads="1"/>
              </p:cNvSpPr>
              <p:nvPr/>
            </p:nvSpPr>
            <p:spPr bwMode="auto">
              <a:xfrm rot="-5400000">
                <a:off x="2957" y="1239"/>
                <a:ext cx="126" cy="462"/>
              </a:xfrm>
              <a:prstGeom prst="triangle">
                <a:avLst>
                  <a:gd name="adj" fmla="val 49972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30" name="Rectangle 39"/>
              <p:cNvSpPr>
                <a:spLocks noChangeArrowheads="1"/>
              </p:cNvSpPr>
              <p:nvPr/>
            </p:nvSpPr>
            <p:spPr bwMode="auto">
              <a:xfrm>
                <a:off x="3140" y="1360"/>
                <a:ext cx="575" cy="6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sz="1000" b="1">
                    <a:latin typeface="Times New Roman" panose="02020603050405020304" pitchFamily="18" charset="0"/>
                  </a:rPr>
                  <a:t>Recall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Recognition</a:t>
                </a: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Purchase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Consumption</a:t>
                </a:r>
              </a:p>
            </p:txBody>
          </p:sp>
        </p:grpSp>
        <p:grpSp>
          <p:nvGrpSpPr>
            <p:cNvPr id="18" name="Group 40"/>
            <p:cNvGrpSpPr>
              <a:grpSpLocks/>
            </p:cNvGrpSpPr>
            <p:nvPr/>
          </p:nvGrpSpPr>
          <p:grpSpPr bwMode="auto">
            <a:xfrm>
              <a:off x="2502" y="2529"/>
              <a:ext cx="1482" cy="1120"/>
              <a:chOff x="2502" y="2529"/>
              <a:chExt cx="1482" cy="1120"/>
            </a:xfrm>
          </p:grpSpPr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2502" y="2529"/>
                <a:ext cx="1482" cy="112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sz="1000" b="1">
                    <a:latin typeface="Times New Roman" panose="02020603050405020304" pitchFamily="18" charset="0"/>
                  </a:rPr>
                  <a:t>                  Brand Associations</a:t>
                </a: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Strong	</a:t>
                </a: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Favorable</a:t>
                </a: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Unique</a:t>
                </a:r>
              </a:p>
              <a:p>
                <a:pPr eaLnBrk="1" hangingPunct="1"/>
                <a:endParaRPr lang="en-US" sz="10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Line 42"/>
              <p:cNvSpPr>
                <a:spLocks noChangeShapeType="1"/>
              </p:cNvSpPr>
              <p:nvPr/>
            </p:nvSpPr>
            <p:spPr bwMode="auto">
              <a:xfrm>
                <a:off x="2511" y="2667"/>
                <a:ext cx="146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AutoShape 43"/>
              <p:cNvSpPr>
                <a:spLocks noChangeArrowheads="1"/>
              </p:cNvSpPr>
              <p:nvPr/>
            </p:nvSpPr>
            <p:spPr bwMode="auto">
              <a:xfrm rot="-5400000">
                <a:off x="2993" y="3245"/>
                <a:ext cx="126" cy="462"/>
              </a:xfrm>
              <a:prstGeom prst="triangle">
                <a:avLst>
                  <a:gd name="adj" fmla="val 49972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23" name="AutoShape 44"/>
              <p:cNvSpPr>
                <a:spLocks noChangeArrowheads="1"/>
              </p:cNvSpPr>
              <p:nvPr/>
            </p:nvSpPr>
            <p:spPr bwMode="auto">
              <a:xfrm rot="-5400000">
                <a:off x="3081" y="2961"/>
                <a:ext cx="158" cy="462"/>
              </a:xfrm>
              <a:prstGeom prst="triangle">
                <a:avLst>
                  <a:gd name="adj" fmla="val 49972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24" name="AutoShape 45"/>
              <p:cNvSpPr>
                <a:spLocks noChangeArrowheads="1"/>
              </p:cNvSpPr>
              <p:nvPr/>
            </p:nvSpPr>
            <p:spPr bwMode="auto">
              <a:xfrm rot="-5400000">
                <a:off x="2977" y="2677"/>
                <a:ext cx="126" cy="462"/>
              </a:xfrm>
              <a:prstGeom prst="triangle">
                <a:avLst>
                  <a:gd name="adj" fmla="val 49972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endParaRPr lang="en-IN"/>
              </a:p>
            </p:txBody>
          </p:sp>
          <p:sp>
            <p:nvSpPr>
              <p:cNvPr id="25" name="Rectangle 46"/>
              <p:cNvSpPr>
                <a:spLocks noChangeArrowheads="1"/>
              </p:cNvSpPr>
              <p:nvPr/>
            </p:nvSpPr>
            <p:spPr bwMode="auto">
              <a:xfrm>
                <a:off x="3188" y="2782"/>
                <a:ext cx="761" cy="8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</a:defRPr>
                </a:lvl9pPr>
              </a:lstStyle>
              <a:p>
                <a:r>
                  <a:rPr lang="en-US" sz="1000" b="1">
                    <a:latin typeface="Times New Roman" panose="02020603050405020304" pitchFamily="18" charset="0"/>
                  </a:rPr>
                  <a:t>Relevance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Consistency</a:t>
                </a: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Desirable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Deliverable</a:t>
                </a:r>
              </a:p>
              <a:p>
                <a:endParaRPr lang="en-US" sz="1000" b="1">
                  <a:latin typeface="Times New Roman" panose="02020603050405020304" pitchFamily="18" charset="0"/>
                </a:endParaRP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Point-of-parity</a:t>
                </a:r>
              </a:p>
              <a:p>
                <a:r>
                  <a:rPr lang="en-US" sz="1000" b="1">
                    <a:latin typeface="Times New Roman" panose="02020603050405020304" pitchFamily="18" charset="0"/>
                  </a:rPr>
                  <a:t>Point-of-difference</a:t>
                </a:r>
              </a:p>
            </p:txBody>
          </p:sp>
        </p:grpSp>
        <p:sp>
          <p:nvSpPr>
            <p:cNvPr id="19" name="Line 47"/>
            <p:cNvSpPr>
              <a:spLocks noChangeShapeType="1"/>
            </p:cNvSpPr>
            <p:nvPr/>
          </p:nvSpPr>
          <p:spPr bwMode="auto">
            <a:xfrm>
              <a:off x="4095" y="2340"/>
              <a:ext cx="1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7708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4.mirror.co.uk/incoming/article6260872.ece/ALTERNATES/s615/Star-Wars-theme-park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8" y="1661910"/>
            <a:ext cx="58578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fragrancex.com/images/products/sku/small/DBINS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567" y="2205504"/>
            <a:ext cx="3229379" cy="322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196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buzzdhk.com/wp-content/uploads/2015/06/7-Things-That-Would-Have-Happened-If-We-Had-Dragon-Ball-Z-In-Bangladesh-7-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66" y="1375783"/>
            <a:ext cx="71628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0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Associations through: </a:t>
            </a:r>
            <a:r>
              <a:rPr lang="en-US" b="1" dirty="0" smtClean="0"/>
              <a:t>CELEBRITY ENDORSEMENT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Draws </a:t>
            </a:r>
            <a:r>
              <a:rPr lang="en-US" sz="2000" u="sng" dirty="0"/>
              <a:t>attention</a:t>
            </a:r>
            <a:r>
              <a:rPr lang="en-US" sz="2000" dirty="0"/>
              <a:t> to the brand</a:t>
            </a:r>
          </a:p>
          <a:p>
            <a:r>
              <a:rPr lang="en-US" sz="2000" dirty="0"/>
              <a:t>Shapes the </a:t>
            </a:r>
            <a:r>
              <a:rPr lang="en-US" sz="2000" u="sng" dirty="0"/>
              <a:t>perceptions</a:t>
            </a:r>
            <a:r>
              <a:rPr lang="en-US" sz="2000" dirty="0"/>
              <a:t> of the brand</a:t>
            </a:r>
          </a:p>
          <a:p>
            <a:r>
              <a:rPr lang="en-US" sz="2000" dirty="0"/>
              <a:t>Celebrity should have a high level of </a:t>
            </a:r>
            <a:r>
              <a:rPr lang="en-US" sz="2000" u="sng" dirty="0"/>
              <a:t>visibility</a:t>
            </a:r>
            <a:r>
              <a:rPr lang="en-US" sz="2000" dirty="0"/>
              <a:t> and a rich set of </a:t>
            </a:r>
            <a:r>
              <a:rPr lang="en-US" sz="2000" u="sng" dirty="0"/>
              <a:t>useful associations, judgments, and feelings</a:t>
            </a:r>
          </a:p>
          <a:p>
            <a:r>
              <a:rPr lang="en-US" sz="2000" u="sng" dirty="0"/>
              <a:t>Q-Ratings</a:t>
            </a:r>
            <a:r>
              <a:rPr lang="en-US" sz="2000" dirty="0"/>
              <a:t> to evaluate </a:t>
            </a:r>
            <a:r>
              <a:rPr lang="en-US" sz="2000" dirty="0" smtClean="0"/>
              <a:t>celebrities (</a:t>
            </a:r>
            <a:r>
              <a:rPr lang="en-US" sz="2000" dirty="0"/>
              <a:t>a scale measuring the popularity of a person or thing typically based on dividing an assessment of familiarity by an assessment of favorable </a:t>
            </a:r>
            <a:r>
              <a:rPr lang="en-US" sz="2000" dirty="0" smtClean="0"/>
              <a:t>opinion)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736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762000"/>
            <a:ext cx="65151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11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Associations through: </a:t>
            </a:r>
            <a:r>
              <a:rPr lang="en-US" b="1" dirty="0" smtClean="0"/>
              <a:t>CELEBRITY ENDORSEMENT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42849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Potential Problems</a:t>
            </a:r>
          </a:p>
          <a:p>
            <a:r>
              <a:rPr lang="en-US" sz="2000" dirty="0"/>
              <a:t>Celebrity endorsers can be overused by endorsing many products that are </a:t>
            </a:r>
            <a:r>
              <a:rPr lang="en-US" sz="2000" u="sng" dirty="0"/>
              <a:t>too</a:t>
            </a:r>
            <a:r>
              <a:rPr lang="en-US" sz="2000" dirty="0"/>
              <a:t> </a:t>
            </a:r>
            <a:r>
              <a:rPr lang="en-US" sz="2000" u="sng" dirty="0"/>
              <a:t>varied</a:t>
            </a:r>
            <a:r>
              <a:rPr lang="en-US" sz="2000" dirty="0"/>
              <a:t>.</a:t>
            </a:r>
          </a:p>
          <a:p>
            <a:r>
              <a:rPr lang="en-US" sz="2000" dirty="0"/>
              <a:t>There must be a </a:t>
            </a:r>
            <a:r>
              <a:rPr lang="en-US" sz="2000" u="sng" dirty="0"/>
              <a:t>reasonable match</a:t>
            </a:r>
            <a:r>
              <a:rPr lang="en-US" sz="2000" dirty="0"/>
              <a:t> between the celebrity and the product.</a:t>
            </a:r>
          </a:p>
          <a:p>
            <a:r>
              <a:rPr lang="en-US" sz="2000" dirty="0"/>
              <a:t>Celebrity endorsers can get in trouble or </a:t>
            </a:r>
            <a:r>
              <a:rPr lang="en-US" sz="2000" u="sng" dirty="0"/>
              <a:t>lose popularity</a:t>
            </a:r>
            <a:r>
              <a:rPr lang="en-US" sz="2000" dirty="0"/>
              <a:t>.</a:t>
            </a:r>
          </a:p>
          <a:p>
            <a:r>
              <a:rPr lang="en-US" sz="2000" dirty="0"/>
              <a:t>Many consumers feel that celebrities are doing the </a:t>
            </a:r>
            <a:r>
              <a:rPr lang="en-US" sz="2000" u="sng" dirty="0"/>
              <a:t>endorsement for money</a:t>
            </a:r>
            <a:r>
              <a:rPr lang="en-US" sz="2000" dirty="0"/>
              <a:t> and do not necessarily believe in the endorsed brand.</a:t>
            </a:r>
          </a:p>
          <a:p>
            <a:r>
              <a:rPr lang="en-US" sz="2000" dirty="0"/>
              <a:t>Celebrities may </a:t>
            </a:r>
            <a:r>
              <a:rPr lang="en-US" sz="2000" u="sng" dirty="0"/>
              <a:t>distract attention</a:t>
            </a:r>
            <a:r>
              <a:rPr lang="en-US" sz="2000" dirty="0"/>
              <a:t> from the brand.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8829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-media-cache-ak0.pinimg.com/736x/7d/94/ee/7d94ee12dda05a0ce53a60e38facd1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3390"/>
            <a:ext cx="70104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media.indiatimes.in/media/content/2015/May/srk-lux_1432120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77" y="271198"/>
            <a:ext cx="619125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www.magxone.com/uploads/2009/05/tag-heuer-shahrukh-kha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44" y="2728618"/>
            <a:ext cx="3009870" cy="396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www.siliconindia.com:81/news/newsimages/special/e7SX4fFP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68" y="482958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http://www.siliconindia.com:81/news/newsimages/special/e7SX4fFP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94" y="414699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93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dni.condenast.co.uk/1280x1920/k_n/Miley-Cyrus-VMAs-9-Getty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39" y="334849"/>
            <a:ext cx="4073794" cy="61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mg.wennermedia.com/480-width/1259767985_c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583" y="338072"/>
            <a:ext cx="4572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2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Associations </a:t>
            </a:r>
            <a:r>
              <a:rPr lang="en-US" dirty="0" smtClean="0"/>
              <a:t>through: </a:t>
            </a:r>
            <a:r>
              <a:rPr lang="en-US" b="1" dirty="0" smtClean="0"/>
              <a:t>SPORTING, CULTURAL, OR OTHER EVENTS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01181" cy="3416300"/>
          </a:xfrm>
        </p:spPr>
        <p:txBody>
          <a:bodyPr>
            <a:normAutofit/>
          </a:bodyPr>
          <a:lstStyle/>
          <a:p>
            <a:r>
              <a:rPr lang="en-US" sz="2400" dirty="0"/>
              <a:t>Sponsored events can contribute to brand equity by becoming </a:t>
            </a:r>
            <a:r>
              <a:rPr lang="en-US" sz="2400" u="sng" dirty="0"/>
              <a:t>associated</a:t>
            </a:r>
            <a:r>
              <a:rPr lang="en-US" sz="2400" dirty="0"/>
              <a:t> to the brand and improving brand awareness, adding </a:t>
            </a:r>
            <a:r>
              <a:rPr lang="en-US" sz="2400" u="sng" dirty="0"/>
              <a:t>new associations</a:t>
            </a:r>
            <a:r>
              <a:rPr lang="en-US" sz="2400" dirty="0"/>
              <a:t>, or </a:t>
            </a:r>
            <a:r>
              <a:rPr lang="en-US" sz="2400" u="sng" dirty="0"/>
              <a:t>improving the strength</a:t>
            </a:r>
            <a:r>
              <a:rPr lang="en-US" sz="2400" dirty="0"/>
              <a:t>, </a:t>
            </a:r>
            <a:r>
              <a:rPr lang="en-US" sz="2400" u="sng" dirty="0"/>
              <a:t>favorability</a:t>
            </a:r>
            <a:r>
              <a:rPr lang="en-US" sz="2400" dirty="0"/>
              <a:t>, and </a:t>
            </a:r>
            <a:r>
              <a:rPr lang="en-US" sz="2400" u="sng" dirty="0"/>
              <a:t>uniqueness</a:t>
            </a:r>
            <a:r>
              <a:rPr lang="en-US" sz="2400" dirty="0"/>
              <a:t> of existing associations. </a:t>
            </a:r>
          </a:p>
          <a:p>
            <a:r>
              <a:rPr lang="en-US" sz="2400" dirty="0"/>
              <a:t>The main means by which an event can transfer associations is </a:t>
            </a:r>
            <a:r>
              <a:rPr lang="en-US" sz="2400" u="sng" dirty="0"/>
              <a:t>credibility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6235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Associations through: </a:t>
            </a:r>
            <a:r>
              <a:rPr lang="en-US" b="1" dirty="0"/>
              <a:t>SPORTING, CULTURAL, OR OTHER EVENTS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52697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GUIDELINES</a:t>
            </a:r>
          </a:p>
          <a:p>
            <a:r>
              <a:rPr lang="en-US" sz="2000" dirty="0" smtClean="0"/>
              <a:t>Use </a:t>
            </a:r>
            <a:r>
              <a:rPr lang="en-US" sz="2000" dirty="0"/>
              <a:t>popular events with a loyal following </a:t>
            </a:r>
            <a:r>
              <a:rPr lang="en-US" sz="2000" dirty="0" smtClean="0"/>
              <a:t>to create </a:t>
            </a:r>
            <a:r>
              <a:rPr lang="en-US" sz="2000" u="sng" dirty="0"/>
              <a:t>links</a:t>
            </a:r>
            <a:r>
              <a:rPr lang="en-US" sz="2000" dirty="0"/>
              <a:t> and </a:t>
            </a:r>
            <a:r>
              <a:rPr lang="en-US" sz="2000" u="sng" dirty="0"/>
              <a:t>associations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equity of the event will be </a:t>
            </a:r>
            <a:r>
              <a:rPr lang="en-US" sz="2000" u="sng" dirty="0"/>
              <a:t>rubbed off</a:t>
            </a:r>
            <a:r>
              <a:rPr lang="en-US" sz="2000" dirty="0"/>
              <a:t> </a:t>
            </a:r>
            <a:r>
              <a:rPr lang="en-US" sz="2000" dirty="0" smtClean="0"/>
              <a:t>on the </a:t>
            </a:r>
            <a:r>
              <a:rPr lang="en-US" sz="2000" dirty="0"/>
              <a:t>brand that is sponsoring it.</a:t>
            </a:r>
          </a:p>
          <a:p>
            <a:r>
              <a:rPr lang="en-US" sz="2000" dirty="0" smtClean="0"/>
              <a:t>Just </a:t>
            </a:r>
            <a:r>
              <a:rPr lang="en-US" sz="2000" dirty="0"/>
              <a:t>sponsoring will not mean a lot to </a:t>
            </a:r>
            <a:r>
              <a:rPr lang="en-US" sz="2000" dirty="0" smtClean="0"/>
              <a:t>the participants/customers</a:t>
            </a:r>
            <a:r>
              <a:rPr lang="en-US" sz="2000" dirty="0"/>
              <a:t>, instead the </a:t>
            </a:r>
            <a:r>
              <a:rPr lang="en-US" sz="2000" dirty="0" smtClean="0"/>
              <a:t>brand needs </a:t>
            </a:r>
            <a:r>
              <a:rPr lang="en-US" sz="2000" dirty="0"/>
              <a:t>to </a:t>
            </a:r>
            <a:r>
              <a:rPr lang="en-US" sz="2000" u="sng" dirty="0"/>
              <a:t>create an opportunity</a:t>
            </a:r>
            <a:r>
              <a:rPr lang="en-US" sz="2000" dirty="0"/>
              <a:t> for the </a:t>
            </a:r>
            <a:r>
              <a:rPr lang="en-US" sz="2000" dirty="0" smtClean="0"/>
              <a:t>brand to </a:t>
            </a:r>
            <a:r>
              <a:rPr lang="en-US" sz="2000" dirty="0"/>
              <a:t>interact with the participants and </a:t>
            </a:r>
            <a:r>
              <a:rPr lang="en-US" sz="2000" dirty="0" smtClean="0"/>
              <a:t>also create </a:t>
            </a:r>
            <a:r>
              <a:rPr lang="en-US" sz="2000" dirty="0"/>
              <a:t>a brand experience.</a:t>
            </a:r>
          </a:p>
          <a:p>
            <a:r>
              <a:rPr lang="en-US" sz="2000" dirty="0" smtClean="0"/>
              <a:t>When </a:t>
            </a:r>
            <a:r>
              <a:rPr lang="en-US" sz="2000" dirty="0"/>
              <a:t>budgeting for an event </a:t>
            </a:r>
            <a:r>
              <a:rPr lang="en-US" sz="2000" dirty="0" smtClean="0"/>
              <a:t>sponsorship allocate </a:t>
            </a:r>
            <a:r>
              <a:rPr lang="en-US" sz="2000" dirty="0"/>
              <a:t>a separate budget to promote </a:t>
            </a:r>
            <a:r>
              <a:rPr lang="en-US" sz="2000" dirty="0" smtClean="0"/>
              <a:t>the event </a:t>
            </a:r>
            <a:r>
              <a:rPr lang="en-US" sz="2000" dirty="0"/>
              <a:t>via </a:t>
            </a:r>
            <a:r>
              <a:rPr lang="en-US" sz="2000" u="sng" dirty="0"/>
              <a:t>ATL &amp; BTL media</a:t>
            </a:r>
            <a:r>
              <a:rPr lang="en-US" sz="2000" dirty="0"/>
              <a:t> and also </a:t>
            </a:r>
            <a:r>
              <a:rPr lang="en-US" sz="2000" dirty="0" smtClean="0"/>
              <a:t>for activations </a:t>
            </a:r>
            <a:r>
              <a:rPr lang="en-US" sz="2000" dirty="0"/>
              <a:t>and </a:t>
            </a:r>
            <a:r>
              <a:rPr lang="en-US" sz="2000" u="sng" dirty="0"/>
              <a:t>give </a:t>
            </a:r>
            <a:r>
              <a:rPr lang="en-US" sz="2000" u="sng" dirty="0" err="1"/>
              <a:t>away's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40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Associations through: </a:t>
            </a:r>
            <a:r>
              <a:rPr lang="en-US" b="1" dirty="0" smtClean="0"/>
              <a:t>THIRD-PARTY SOURCES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56483" cy="3416300"/>
          </a:xfrm>
        </p:spPr>
        <p:txBody>
          <a:bodyPr>
            <a:normAutofit/>
          </a:bodyPr>
          <a:lstStyle/>
          <a:p>
            <a:r>
              <a:rPr lang="en-US" sz="2000" dirty="0"/>
              <a:t>Marketers can create secondary associations in a number of different ways by linking the brand to various third-party sources. </a:t>
            </a:r>
          </a:p>
          <a:p>
            <a:r>
              <a:rPr lang="en-US" sz="2000" dirty="0"/>
              <a:t>Third-party sources can be especially credible sources. </a:t>
            </a:r>
          </a:p>
          <a:p>
            <a:r>
              <a:rPr lang="en-US" sz="2000" dirty="0"/>
              <a:t>Marketers often feature them in advertising campaigns and selling efforts .</a:t>
            </a:r>
          </a:p>
          <a:p>
            <a:pPr lvl="1"/>
            <a:r>
              <a:rPr lang="en-US" dirty="0"/>
              <a:t>Example: J.D. Power and Associates’ well-publicized Customer Satisfaction Index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1464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en/e/eb/SupermanRo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3" y="438734"/>
            <a:ext cx="4288664" cy="622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338" y="1875152"/>
            <a:ext cx="5571768" cy="354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89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ubecompany.com/content/uploads/2014/05/Mens-Health-June-2014-Front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419" y="625357"/>
            <a:ext cx="4219977" cy="57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46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quickmeme.com/img/4b/4b6fcc8e073e4df789e007f86b6d980ce5352783304b921c27ab782b3fbc3f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41" y="487993"/>
            <a:ext cx="571500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16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i.newsarama.com/images/i/000/145/610/original/xmen10.jpg?14274954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28" y="133426"/>
            <a:ext cx="7689436" cy="398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motherjones.com/files/images/krugman620-sh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52" y="3799269"/>
            <a:ext cx="5340008" cy="295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0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979" y="116313"/>
            <a:ext cx="4762500" cy="3714750"/>
          </a:xfrm>
          <a:prstGeom prst="rect">
            <a:avLst/>
          </a:prstGeom>
        </p:spPr>
      </p:pic>
      <p:pic>
        <p:nvPicPr>
          <p:cNvPr id="4100" name="Picture 4" descr="https://comicsgrinder.files.wordpress.com/2013/02/aslan-malik-dc-comics-batman-2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0" y="3625413"/>
            <a:ext cx="6808586" cy="292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hatterblock.com/blog/sf-bay-area/files/2012/09/people-martialart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11" y="3412908"/>
            <a:ext cx="3161775" cy="32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Leveraging </a:t>
            </a:r>
            <a:r>
              <a:rPr lang="en-US" b="1" dirty="0" smtClean="0"/>
              <a:t>Secondary Brand </a:t>
            </a:r>
            <a:r>
              <a:rPr lang="en-US" b="1" dirty="0"/>
              <a:t>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56483" cy="3416300"/>
          </a:xfrm>
        </p:spPr>
        <p:txBody>
          <a:bodyPr>
            <a:normAutofit/>
          </a:bodyPr>
          <a:lstStyle/>
          <a:p>
            <a:r>
              <a:rPr lang="en-US" sz="2000" dirty="0"/>
              <a:t>“Borrowing” some brand knowledge and depending on the nature of associations or responses, some brand equity</a:t>
            </a:r>
          </a:p>
          <a:p>
            <a:r>
              <a:rPr lang="en-US" sz="2000" dirty="0"/>
              <a:t>Unlike brand elements and communication strategies, this is an </a:t>
            </a:r>
            <a:r>
              <a:rPr lang="en-US" sz="2000" u="sng" dirty="0"/>
              <a:t>indirect approach</a:t>
            </a:r>
            <a:r>
              <a:rPr lang="en-US" sz="2000" dirty="0"/>
              <a:t> to build brand </a:t>
            </a:r>
            <a:r>
              <a:rPr lang="en-US" sz="2000" dirty="0" smtClean="0"/>
              <a:t>equity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378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Leveraging </a:t>
            </a:r>
            <a:r>
              <a:rPr lang="en-US" b="1" dirty="0" smtClean="0"/>
              <a:t>Secondary Brand </a:t>
            </a:r>
            <a:r>
              <a:rPr lang="en-US" b="1" dirty="0"/>
              <a:t>Associations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56483" cy="34163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b="1" dirty="0"/>
              <a:t>Brand associations may themselves be linked to other entities, creating secondary associations:</a:t>
            </a:r>
          </a:p>
          <a:p>
            <a:r>
              <a:rPr lang="en-US" sz="2000" dirty="0"/>
              <a:t>Company (through branding strategies)</a:t>
            </a:r>
          </a:p>
          <a:p>
            <a:r>
              <a:rPr lang="en-US" sz="2000" dirty="0"/>
              <a:t>Country of origin (through identification of product origin)</a:t>
            </a:r>
          </a:p>
          <a:p>
            <a:r>
              <a:rPr lang="en-US" sz="2000" dirty="0"/>
              <a:t>Channels of distribution (through channels strategy)</a:t>
            </a:r>
          </a:p>
          <a:p>
            <a:r>
              <a:rPr lang="en-US" sz="2000" dirty="0"/>
              <a:t>Other brands (through co-branding)</a:t>
            </a:r>
          </a:p>
          <a:p>
            <a:r>
              <a:rPr lang="en-US" sz="2000" dirty="0"/>
              <a:t>Special case of co-branding is ingredient branding </a:t>
            </a:r>
          </a:p>
          <a:p>
            <a:r>
              <a:rPr lang="en-US" sz="2000" dirty="0"/>
              <a:t>Characters (through licensing)</a:t>
            </a:r>
          </a:p>
          <a:p>
            <a:r>
              <a:rPr lang="en-US" sz="2000" dirty="0"/>
              <a:t>Celebrity spokesperson (through endorsement advertising)</a:t>
            </a:r>
          </a:p>
          <a:p>
            <a:r>
              <a:rPr lang="en-US" sz="2000" dirty="0"/>
              <a:t>Events (through sponsorship)</a:t>
            </a:r>
          </a:p>
          <a:p>
            <a:r>
              <a:rPr lang="en-US" sz="2000" dirty="0"/>
              <a:t>Other third-party sources (through awards and reviews)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2429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Associations through: </a:t>
            </a:r>
            <a:r>
              <a:rPr lang="en-US" b="1" dirty="0" smtClean="0"/>
              <a:t>COMPANY</a:t>
            </a:r>
            <a:endParaRPr lang="en-US" b="1" dirty="0"/>
          </a:p>
        </p:txBody>
      </p:sp>
      <p:pic>
        <p:nvPicPr>
          <p:cNvPr id="5122" name="Picture 2" descr="http://pgs-southasia.org/wp-content/themes/FitnessWp/images/slider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2" y="2811243"/>
            <a:ext cx="930592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46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Associations through: </a:t>
            </a:r>
            <a:r>
              <a:rPr lang="en-US" b="1" dirty="0" smtClean="0"/>
              <a:t>COUNTRY OF ORIGIN</a:t>
            </a:r>
            <a:endParaRPr lang="en-US" b="1" dirty="0"/>
          </a:p>
        </p:txBody>
      </p:sp>
      <p:pic>
        <p:nvPicPr>
          <p:cNvPr id="6146" name="Picture 2" descr="http://pic.thedailynewnation.com/1439565882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2" y="2575775"/>
            <a:ext cx="5612738" cy="38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wired.com/wp-content/uploads/blogs/reviews/wp-content/uploads/2012/10/SONY-KDL-46HX8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8" y="2360743"/>
            <a:ext cx="5771300" cy="434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52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579</TotalTime>
  <Words>836</Words>
  <Application>Microsoft Office PowerPoint</Application>
  <PresentationFormat>Widescreen</PresentationFormat>
  <Paragraphs>164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Century Gothic</vt:lpstr>
      <vt:lpstr>Garamond</vt:lpstr>
      <vt:lpstr>Times New Roman</vt:lpstr>
      <vt:lpstr>Wingdings 3</vt:lpstr>
      <vt:lpstr>Ion Boardroom</vt:lpstr>
      <vt:lpstr>LEVERAGING SECONDARY BRAND ASSOCIATIONS TO BUILD EQUITY</vt:lpstr>
      <vt:lpstr>PowerPoint Presentation</vt:lpstr>
      <vt:lpstr>PowerPoint Presentation</vt:lpstr>
      <vt:lpstr>PowerPoint Presentation</vt:lpstr>
      <vt:lpstr>PowerPoint Presentation</vt:lpstr>
      <vt:lpstr>Leveraging Secondary Brand Associations</vt:lpstr>
      <vt:lpstr>Leveraging Secondary Brand Associations</vt:lpstr>
      <vt:lpstr>Brand Associations through: COMPANY</vt:lpstr>
      <vt:lpstr>Brand Associations through: COUNTRY OF ORIGIN</vt:lpstr>
      <vt:lpstr>Brand Associations through: COUNTRY OF ORIGIN</vt:lpstr>
      <vt:lpstr>Brand Associations through: CHANNELS OF DISTRIBUTION</vt:lpstr>
      <vt:lpstr>Brand Associations through: CHANNELS OF DISTRIBUTION</vt:lpstr>
      <vt:lpstr>Brand Associations through: CO-BRANDING</vt:lpstr>
      <vt:lpstr>PowerPoint Presentation</vt:lpstr>
      <vt:lpstr>Brand Associations through: CO-BRANDING</vt:lpstr>
      <vt:lpstr>Brand Associations through: CO-BRANDING</vt:lpstr>
      <vt:lpstr>Brand Associations through: CO-BRANDING (INGREDIENT BRANDING)</vt:lpstr>
      <vt:lpstr>PowerPoint Presentation</vt:lpstr>
      <vt:lpstr>Brand Associations through: LICENSING</vt:lpstr>
      <vt:lpstr>PowerPoint Presentation</vt:lpstr>
      <vt:lpstr>PowerPoint Presentation</vt:lpstr>
      <vt:lpstr>Brand Associations through: CELEBRITY ENDORSEMENT</vt:lpstr>
      <vt:lpstr>PowerPoint Presentation</vt:lpstr>
      <vt:lpstr>Brand Associations through: CELEBRITY ENDORSEMENT</vt:lpstr>
      <vt:lpstr>PowerPoint Presentation</vt:lpstr>
      <vt:lpstr>PowerPoint Presentation</vt:lpstr>
      <vt:lpstr>Brand Associations through: SPORTING, CULTURAL, OR OTHER EVENTS </vt:lpstr>
      <vt:lpstr>Brand Associations through: SPORTING, CULTURAL, OR OTHER EVENTS </vt:lpstr>
      <vt:lpstr>Brand Associations through: THIRD-PARTY SOURCES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SECONDARY BRAND ASSOCIATIONS TO BUILD EQUITY</dc:title>
  <dc:creator>Faiz Hossain</dc:creator>
  <cp:lastModifiedBy>Faiz Hossain</cp:lastModifiedBy>
  <cp:revision>27</cp:revision>
  <dcterms:created xsi:type="dcterms:W3CDTF">2016-03-13T05:17:45Z</dcterms:created>
  <dcterms:modified xsi:type="dcterms:W3CDTF">2016-03-14T09:06:04Z</dcterms:modified>
</cp:coreProperties>
</file>