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1" r:id="rId24"/>
    <p:sldId id="277" r:id="rId25"/>
    <p:sldId id="282" r:id="rId26"/>
    <p:sldId id="278" r:id="rId27"/>
    <p:sldId id="283" r:id="rId28"/>
    <p:sldId id="279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28-Nov-16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8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28-Nov-16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28-Nov-16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8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28-Nov-16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3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28-Nov-16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2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28-Nov-16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3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28-Nov-16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39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28-Nov-16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78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28-Nov-16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0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28-Nov-16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65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5076-31FF-43C9-9C64-68199688E3D8}" type="datetimeFigureOut">
              <a:rPr lang="en-US" smtClean="0"/>
              <a:t>28-Nov-16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45076-31FF-43C9-9C64-68199688E3D8}" type="datetimeFigureOut">
              <a:rPr lang="en-US" smtClean="0"/>
              <a:t>28-Nov-16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5E525-BF3E-4A94-BAEA-6A7276D67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6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STRATEGY OF INTERNATIONAL BUSINESS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49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PRIMARY ACTIVITIES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Activities related to the design, creation and delivery of the product</a:t>
            </a:r>
          </a:p>
          <a:p>
            <a:r>
              <a:rPr lang="en-GB" dirty="0">
                <a:solidFill>
                  <a:srgbClr val="7030A0"/>
                </a:solidFill>
              </a:rPr>
              <a:t>R&amp;D</a:t>
            </a:r>
            <a:r>
              <a:rPr lang="en-GB" dirty="0"/>
              <a:t> is concerned with the </a:t>
            </a:r>
            <a:r>
              <a:rPr lang="en-GB" u="sng" dirty="0"/>
              <a:t>design</a:t>
            </a:r>
            <a:r>
              <a:rPr lang="en-GB" dirty="0"/>
              <a:t> of products and production processes.</a:t>
            </a:r>
          </a:p>
          <a:p>
            <a:pPr lvl="1"/>
            <a:r>
              <a:rPr lang="en-GB" dirty="0"/>
              <a:t>R&amp;D may result in more </a:t>
            </a:r>
            <a:r>
              <a:rPr lang="en-GB" u="sng" dirty="0"/>
              <a:t>efficient</a:t>
            </a:r>
            <a:r>
              <a:rPr lang="en-GB" dirty="0"/>
              <a:t> productions processes</a:t>
            </a:r>
          </a:p>
          <a:p>
            <a:r>
              <a:rPr lang="en-GB" dirty="0"/>
              <a:t>The </a:t>
            </a:r>
            <a:r>
              <a:rPr lang="en-GB" dirty="0">
                <a:solidFill>
                  <a:srgbClr val="7030A0"/>
                </a:solidFill>
              </a:rPr>
              <a:t>production</a:t>
            </a:r>
            <a:r>
              <a:rPr lang="en-GB" dirty="0"/>
              <a:t> activity of a firm creates value by performing its activities </a:t>
            </a:r>
            <a:r>
              <a:rPr lang="en-GB" u="sng" dirty="0"/>
              <a:t>efficiently</a:t>
            </a:r>
            <a:r>
              <a:rPr lang="en-GB" dirty="0"/>
              <a:t> to </a:t>
            </a:r>
            <a:r>
              <a:rPr lang="en-GB" u="sng" dirty="0"/>
              <a:t>lower costs</a:t>
            </a:r>
            <a:r>
              <a:rPr lang="en-GB" dirty="0"/>
              <a:t> and producing </a:t>
            </a:r>
            <a:r>
              <a:rPr lang="en-GB" u="sng" dirty="0"/>
              <a:t>higher-quality product</a:t>
            </a:r>
          </a:p>
          <a:p>
            <a:r>
              <a:rPr lang="en-GB" dirty="0"/>
              <a:t>Through </a:t>
            </a:r>
            <a:r>
              <a:rPr lang="en-GB" dirty="0">
                <a:solidFill>
                  <a:srgbClr val="7030A0"/>
                </a:solidFill>
              </a:rPr>
              <a:t>brand positioning</a:t>
            </a:r>
            <a:r>
              <a:rPr lang="en-GB" dirty="0"/>
              <a:t> and </a:t>
            </a:r>
            <a:r>
              <a:rPr lang="en-GB" dirty="0">
                <a:solidFill>
                  <a:srgbClr val="7030A0"/>
                </a:solidFill>
              </a:rPr>
              <a:t>advertising</a:t>
            </a:r>
            <a:r>
              <a:rPr lang="en-GB" dirty="0"/>
              <a:t>, the marketing function can increase the value that customers </a:t>
            </a:r>
            <a:r>
              <a:rPr lang="en-GB" u="sng" dirty="0"/>
              <a:t>perceive</a:t>
            </a:r>
            <a:r>
              <a:rPr lang="en-GB" dirty="0"/>
              <a:t> in a firm’s product. </a:t>
            </a:r>
          </a:p>
          <a:p>
            <a:r>
              <a:rPr lang="en-GB" dirty="0">
                <a:solidFill>
                  <a:srgbClr val="7030A0"/>
                </a:solidFill>
              </a:rPr>
              <a:t>Marketing</a:t>
            </a:r>
            <a:r>
              <a:rPr lang="en-GB" dirty="0"/>
              <a:t> can also create value by </a:t>
            </a:r>
            <a:r>
              <a:rPr lang="en-GB" u="sng" dirty="0"/>
              <a:t>identifying customer needs</a:t>
            </a:r>
            <a:r>
              <a:rPr lang="en-GB" dirty="0"/>
              <a:t> and </a:t>
            </a:r>
            <a:r>
              <a:rPr lang="en-GB" u="sng" dirty="0"/>
              <a:t>communicating</a:t>
            </a:r>
            <a:r>
              <a:rPr lang="en-GB" dirty="0"/>
              <a:t> them back to the R&amp;D function of the company</a:t>
            </a:r>
          </a:p>
          <a:p>
            <a:r>
              <a:rPr lang="en-GB" dirty="0"/>
              <a:t>The role of </a:t>
            </a:r>
            <a:r>
              <a:rPr lang="en-GB" dirty="0">
                <a:solidFill>
                  <a:srgbClr val="7030A0"/>
                </a:solidFill>
              </a:rPr>
              <a:t>service activity</a:t>
            </a:r>
            <a:r>
              <a:rPr lang="en-GB" dirty="0"/>
              <a:t> is to provide </a:t>
            </a:r>
            <a:r>
              <a:rPr lang="en-GB" u="sng" dirty="0"/>
              <a:t>after-sale service and support</a:t>
            </a:r>
            <a:r>
              <a:rPr lang="en-GB" dirty="0"/>
              <a:t>. This can create a perception of superior value in the minds of customers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016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SUPPORT ACTIVITIES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Support </a:t>
            </a:r>
            <a:r>
              <a:rPr lang="en-GB" dirty="0"/>
              <a:t>activities provide inputs that allow primary activities to </a:t>
            </a:r>
            <a:r>
              <a:rPr lang="en-GB" dirty="0" smtClean="0"/>
              <a:t>occur.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Information </a:t>
            </a:r>
            <a:r>
              <a:rPr lang="en-GB" dirty="0">
                <a:solidFill>
                  <a:srgbClr val="7030A0"/>
                </a:solidFill>
              </a:rPr>
              <a:t>systems</a:t>
            </a:r>
            <a:r>
              <a:rPr lang="en-GB" dirty="0"/>
              <a:t>, when coupled with the </a:t>
            </a:r>
            <a:r>
              <a:rPr lang="en-GB" u="sng" dirty="0"/>
              <a:t>communications</a:t>
            </a:r>
            <a:r>
              <a:rPr lang="en-GB" dirty="0"/>
              <a:t> features of the Internet, can alter the </a:t>
            </a:r>
            <a:r>
              <a:rPr lang="en-GB" u="sng" dirty="0"/>
              <a:t>efficiency</a:t>
            </a:r>
            <a:r>
              <a:rPr lang="en-GB" dirty="0"/>
              <a:t> and </a:t>
            </a:r>
            <a:r>
              <a:rPr lang="en-GB" u="sng" dirty="0"/>
              <a:t>effectiveness</a:t>
            </a:r>
            <a:r>
              <a:rPr lang="en-GB" dirty="0"/>
              <a:t> with which a firm manages its other value creation activities.</a:t>
            </a:r>
          </a:p>
          <a:p>
            <a:r>
              <a:rPr lang="en-GB" dirty="0"/>
              <a:t>The </a:t>
            </a:r>
            <a:r>
              <a:rPr lang="en-GB" dirty="0">
                <a:solidFill>
                  <a:srgbClr val="7030A0"/>
                </a:solidFill>
              </a:rPr>
              <a:t>logistics</a:t>
            </a:r>
            <a:r>
              <a:rPr lang="en-GB" dirty="0"/>
              <a:t> function controls the </a:t>
            </a:r>
            <a:r>
              <a:rPr lang="en-GB" u="sng" dirty="0"/>
              <a:t>transmission of physical materials</a:t>
            </a:r>
            <a:r>
              <a:rPr lang="en-GB" dirty="0"/>
              <a:t> through the value chain, </a:t>
            </a:r>
            <a:r>
              <a:rPr lang="en-GB" dirty="0" smtClean="0"/>
              <a:t>from procurement </a:t>
            </a:r>
            <a:r>
              <a:rPr lang="en-GB" dirty="0"/>
              <a:t>through production and into distribution. </a:t>
            </a:r>
          </a:p>
          <a:p>
            <a:r>
              <a:rPr lang="en-GB" dirty="0"/>
              <a:t>The </a:t>
            </a:r>
            <a:r>
              <a:rPr lang="en-GB" dirty="0">
                <a:solidFill>
                  <a:srgbClr val="7030A0"/>
                </a:solidFill>
              </a:rPr>
              <a:t>HR function</a:t>
            </a:r>
            <a:r>
              <a:rPr lang="en-GB" dirty="0"/>
              <a:t> ensures that the company has the </a:t>
            </a:r>
            <a:r>
              <a:rPr lang="en-GB" u="sng" dirty="0"/>
              <a:t>right mix of skilled people</a:t>
            </a:r>
            <a:r>
              <a:rPr lang="en-GB" dirty="0"/>
              <a:t> to perform its value creation activities effectively. </a:t>
            </a:r>
          </a:p>
          <a:p>
            <a:pPr lvl="1"/>
            <a:r>
              <a:rPr lang="en-GB" dirty="0" smtClean="0"/>
              <a:t>ensures </a:t>
            </a:r>
            <a:r>
              <a:rPr lang="en-GB" dirty="0"/>
              <a:t>that people are adequately trained, motivated and compensated to perform their value creation tasks. </a:t>
            </a:r>
          </a:p>
          <a:p>
            <a:r>
              <a:rPr lang="en-GB" dirty="0"/>
              <a:t>The final support activity is the </a:t>
            </a:r>
            <a:r>
              <a:rPr lang="en-GB" dirty="0">
                <a:solidFill>
                  <a:srgbClr val="7030A0"/>
                </a:solidFill>
              </a:rPr>
              <a:t>company infrastructure</a:t>
            </a:r>
            <a:r>
              <a:rPr lang="en-GB" dirty="0"/>
              <a:t>, or the context within which all the other value creation activities occur. The infrastructure includes </a:t>
            </a:r>
            <a:r>
              <a:rPr lang="en-GB" u="sng" dirty="0"/>
              <a:t>organizational structure</a:t>
            </a:r>
            <a:r>
              <a:rPr lang="en-GB" dirty="0"/>
              <a:t>, </a:t>
            </a:r>
            <a:r>
              <a:rPr lang="en-GB" u="sng" dirty="0"/>
              <a:t>control systems</a:t>
            </a:r>
            <a:r>
              <a:rPr lang="en-GB" dirty="0"/>
              <a:t> and </a:t>
            </a:r>
            <a:r>
              <a:rPr lang="en-GB" u="sng" dirty="0"/>
              <a:t>culture</a:t>
            </a:r>
            <a:r>
              <a:rPr lang="en-GB" dirty="0"/>
              <a:t> of the firm.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75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GLOBAL EXPANSION, PROFITABILITY </a:t>
            </a:r>
            <a:r>
              <a:rPr lang="en-GB" dirty="0">
                <a:solidFill>
                  <a:srgbClr val="7030A0"/>
                </a:solidFill>
              </a:rPr>
              <a:t>&amp; </a:t>
            </a:r>
            <a:r>
              <a:rPr lang="en-GB" dirty="0" smtClean="0">
                <a:solidFill>
                  <a:srgbClr val="7030A0"/>
                </a:solidFill>
              </a:rPr>
              <a:t>PROFIT GROWTH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Firms that operate internationally are able to: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Expand their </a:t>
            </a:r>
            <a:r>
              <a:rPr lang="en-GB" u="sng" dirty="0"/>
              <a:t>market </a:t>
            </a:r>
          </a:p>
          <a:p>
            <a:pPr lvl="1"/>
            <a:r>
              <a:rPr lang="en-GB" dirty="0"/>
              <a:t>sell in international markets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Realize </a:t>
            </a:r>
            <a:r>
              <a:rPr lang="en-GB" u="sng" dirty="0"/>
              <a:t>location economies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disperse value creation activities to locations where they can be performed most </a:t>
            </a:r>
            <a:r>
              <a:rPr lang="en-GB" u="sng" dirty="0"/>
              <a:t>efficiently</a:t>
            </a:r>
            <a:r>
              <a:rPr lang="en-GB" dirty="0"/>
              <a:t> and </a:t>
            </a:r>
            <a:r>
              <a:rPr lang="en-GB" u="sng" dirty="0"/>
              <a:t>effectively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Realize greater cost economies from </a:t>
            </a:r>
            <a:r>
              <a:rPr lang="en-GB" u="sng" dirty="0"/>
              <a:t>experience effects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serve an expanded global market from a central location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Earn a greater </a:t>
            </a:r>
            <a:r>
              <a:rPr lang="en-GB" u="sng" dirty="0"/>
              <a:t>return </a:t>
            </a:r>
          </a:p>
          <a:p>
            <a:pPr lvl="1"/>
            <a:r>
              <a:rPr lang="en-GB" dirty="0"/>
              <a:t>leverage skills developed in foreign operations and transfer them elsewhere in the firm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16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EXPAND THE MARKET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Firms can increase growth by selling goods or services </a:t>
            </a:r>
            <a:r>
              <a:rPr lang="en-GB" u="sng" dirty="0"/>
              <a:t>developed</a:t>
            </a:r>
            <a:r>
              <a:rPr lang="en-GB" dirty="0"/>
              <a:t> at home </a:t>
            </a:r>
            <a:r>
              <a:rPr lang="en-GB" u="sng" dirty="0" smtClean="0"/>
              <a:t>internationally</a:t>
            </a:r>
          </a:p>
          <a:p>
            <a:r>
              <a:rPr lang="en-GB" dirty="0"/>
              <a:t>The success of firms that expand internationally depends on </a:t>
            </a:r>
          </a:p>
          <a:p>
            <a:pPr lvl="1"/>
            <a:r>
              <a:rPr lang="en-GB" dirty="0"/>
              <a:t>the goods or services sold</a:t>
            </a:r>
          </a:p>
          <a:p>
            <a:pPr lvl="1"/>
            <a:r>
              <a:rPr lang="en-GB" dirty="0"/>
              <a:t>the firm’s </a:t>
            </a:r>
            <a:r>
              <a:rPr lang="en-GB" u="sng" dirty="0"/>
              <a:t>core competencies</a:t>
            </a:r>
            <a:r>
              <a:rPr lang="en-GB" dirty="0"/>
              <a:t> </a:t>
            </a:r>
          </a:p>
          <a:p>
            <a:r>
              <a:rPr lang="en-GB" dirty="0">
                <a:solidFill>
                  <a:srgbClr val="7030A0"/>
                </a:solidFill>
              </a:rPr>
              <a:t>Core competencies</a:t>
            </a:r>
            <a:r>
              <a:rPr lang="en-GB" dirty="0"/>
              <a:t> - skills within the firm that competitors cannot easily match or imitate</a:t>
            </a:r>
          </a:p>
          <a:p>
            <a:pPr lvl="1"/>
            <a:r>
              <a:rPr lang="en-GB" dirty="0"/>
              <a:t>can exist in any value creation activity</a:t>
            </a:r>
          </a:p>
          <a:p>
            <a:r>
              <a:rPr lang="en-GB" dirty="0"/>
              <a:t>Core competencies allow firms to reduce the </a:t>
            </a:r>
            <a:r>
              <a:rPr lang="en-GB" u="sng" dirty="0"/>
              <a:t>costs of value creation</a:t>
            </a:r>
            <a:r>
              <a:rPr lang="en-GB" dirty="0"/>
              <a:t> and/or to create </a:t>
            </a:r>
            <a:r>
              <a:rPr lang="en-GB" u="sng" dirty="0"/>
              <a:t>perceived value</a:t>
            </a:r>
            <a:r>
              <a:rPr lang="en-GB" dirty="0"/>
              <a:t> so that premium pricing is possible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22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IMPORTANCE OF</a:t>
            </a:r>
            <a:r>
              <a:rPr lang="en-GB" dirty="0" smtClean="0">
                <a:solidFill>
                  <a:srgbClr val="7030A0"/>
                </a:solidFill>
              </a:rPr>
              <a:t> LOCATION ECONOMIES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Economies </a:t>
            </a:r>
            <a:r>
              <a:rPr lang="en-GB" dirty="0"/>
              <a:t>that arise from performing a value creation activity in the </a:t>
            </a:r>
            <a:r>
              <a:rPr lang="en-GB" u="sng" dirty="0"/>
              <a:t>optimal location</a:t>
            </a:r>
            <a:r>
              <a:rPr lang="en-GB" dirty="0"/>
              <a:t> for that activity</a:t>
            </a:r>
          </a:p>
          <a:p>
            <a:r>
              <a:rPr lang="en-GB" dirty="0"/>
              <a:t>By achieving location economies, firms can</a:t>
            </a:r>
          </a:p>
          <a:p>
            <a:pPr lvl="1"/>
            <a:r>
              <a:rPr lang="en-GB" dirty="0"/>
              <a:t>lower the costs of </a:t>
            </a:r>
            <a:r>
              <a:rPr lang="en-GB" u="sng" dirty="0"/>
              <a:t>value creation</a:t>
            </a:r>
            <a:r>
              <a:rPr lang="en-GB" dirty="0"/>
              <a:t> and achieve a low </a:t>
            </a:r>
            <a:r>
              <a:rPr lang="en-GB" u="sng" dirty="0"/>
              <a:t>cost position</a:t>
            </a:r>
          </a:p>
          <a:p>
            <a:pPr lvl="1"/>
            <a:r>
              <a:rPr lang="en-GB" u="sng" dirty="0"/>
              <a:t>differentiate</a:t>
            </a:r>
            <a:r>
              <a:rPr lang="en-GB" dirty="0"/>
              <a:t> their product offering</a:t>
            </a:r>
          </a:p>
          <a:p>
            <a:r>
              <a:rPr lang="en-GB" dirty="0" smtClean="0"/>
              <a:t>Create </a:t>
            </a:r>
            <a:r>
              <a:rPr lang="en-GB" dirty="0"/>
              <a:t>a </a:t>
            </a:r>
            <a:r>
              <a:rPr lang="en-GB" u="sng" dirty="0"/>
              <a:t>global web</a:t>
            </a:r>
            <a:r>
              <a:rPr lang="en-GB" dirty="0"/>
              <a:t> of </a:t>
            </a:r>
            <a:r>
              <a:rPr lang="en-GB" u="sng" dirty="0"/>
              <a:t>value creation</a:t>
            </a:r>
            <a:r>
              <a:rPr lang="en-GB" dirty="0"/>
              <a:t> activities</a:t>
            </a:r>
          </a:p>
          <a:p>
            <a:pPr lvl="1"/>
            <a:r>
              <a:rPr lang="en-GB" dirty="0"/>
              <a:t>different stages of the value chain are dispersed to locations where </a:t>
            </a:r>
            <a:r>
              <a:rPr lang="en-GB" u="sng" dirty="0"/>
              <a:t>perceived value</a:t>
            </a:r>
            <a:r>
              <a:rPr lang="en-GB" dirty="0"/>
              <a:t> is maximized or where the </a:t>
            </a:r>
            <a:r>
              <a:rPr lang="en-GB" u="sng" dirty="0"/>
              <a:t>costs of value creation</a:t>
            </a:r>
            <a:r>
              <a:rPr lang="en-GB" dirty="0"/>
              <a:t> are </a:t>
            </a:r>
            <a:r>
              <a:rPr lang="en-GB" dirty="0" smtClean="0"/>
              <a:t>minimized (Example of Lenovo on pg. 427)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59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IMPORTANCE OF</a:t>
            </a:r>
            <a:r>
              <a:rPr lang="en-GB" dirty="0" smtClean="0">
                <a:solidFill>
                  <a:srgbClr val="7030A0"/>
                </a:solidFill>
              </a:rPr>
              <a:t> EXPERIENCE EFFECTS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7696201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Systematic </a:t>
            </a:r>
            <a:r>
              <a:rPr lang="en-GB" dirty="0"/>
              <a:t>reductions in </a:t>
            </a:r>
            <a:r>
              <a:rPr lang="en-GB" u="sng" dirty="0"/>
              <a:t>production costs</a:t>
            </a:r>
            <a:r>
              <a:rPr lang="en-GB" dirty="0"/>
              <a:t> that occur over the </a:t>
            </a:r>
            <a:r>
              <a:rPr lang="en-GB" u="sng" dirty="0"/>
              <a:t>life</a:t>
            </a:r>
            <a:r>
              <a:rPr lang="en-GB" dirty="0"/>
              <a:t> of a product</a:t>
            </a:r>
          </a:p>
          <a:p>
            <a:r>
              <a:rPr lang="en-GB" dirty="0" smtClean="0"/>
              <a:t>By </a:t>
            </a:r>
            <a:r>
              <a:rPr lang="en-GB" dirty="0"/>
              <a:t>moving down the experience curve, firms reduce the cost of creating value</a:t>
            </a:r>
          </a:p>
          <a:p>
            <a:r>
              <a:rPr lang="en-GB" dirty="0" smtClean="0"/>
              <a:t>To </a:t>
            </a:r>
            <a:r>
              <a:rPr lang="en-GB" dirty="0"/>
              <a:t>get down the experience curve quickly, firms can use a </a:t>
            </a:r>
            <a:r>
              <a:rPr lang="en-GB" u="sng" dirty="0"/>
              <a:t>single plant</a:t>
            </a:r>
            <a:r>
              <a:rPr lang="en-GB" dirty="0"/>
              <a:t> to serve global markets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Learning effects</a:t>
            </a:r>
            <a:r>
              <a:rPr lang="en-GB" dirty="0"/>
              <a:t> are cost savings that come from learning by doing</a:t>
            </a:r>
          </a:p>
          <a:p>
            <a:r>
              <a:rPr lang="en-GB" dirty="0"/>
              <a:t>When </a:t>
            </a:r>
            <a:r>
              <a:rPr lang="en-GB" dirty="0" smtClean="0"/>
              <a:t>labour </a:t>
            </a:r>
            <a:r>
              <a:rPr lang="en-GB" dirty="0"/>
              <a:t>productivity increases</a:t>
            </a:r>
          </a:p>
          <a:p>
            <a:pPr lvl="1"/>
            <a:r>
              <a:rPr lang="en-GB" dirty="0"/>
              <a:t>individuals learn the most efficient ways to perform particular tasks</a:t>
            </a:r>
          </a:p>
          <a:p>
            <a:pPr lvl="1"/>
            <a:r>
              <a:rPr lang="en-GB" dirty="0"/>
              <a:t>managers learn how to manage the new operation more efficiently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998" b="-10255"/>
          <a:stretch/>
        </p:blipFill>
        <p:spPr bwMode="auto">
          <a:xfrm>
            <a:off x="8534400" y="2262909"/>
            <a:ext cx="3657600" cy="3521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926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IMPORTANCE OF</a:t>
            </a:r>
            <a:r>
              <a:rPr lang="en-GB" dirty="0">
                <a:solidFill>
                  <a:srgbClr val="7030A0"/>
                </a:solidFill>
              </a:rPr>
              <a:t> EXPERIENCE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Economies of scale - the reductions in </a:t>
            </a:r>
            <a:r>
              <a:rPr lang="en-GB" u="sng" dirty="0"/>
              <a:t>unit cost</a:t>
            </a:r>
            <a:r>
              <a:rPr lang="en-GB" dirty="0"/>
              <a:t> achieved by producing a large volume of a product</a:t>
            </a:r>
          </a:p>
          <a:p>
            <a:r>
              <a:rPr lang="en-GB" dirty="0"/>
              <a:t>Sources of economies of scale </a:t>
            </a:r>
            <a:r>
              <a:rPr lang="en-GB" dirty="0" smtClean="0"/>
              <a:t>include:</a:t>
            </a:r>
            <a:endParaRPr lang="en-GB" dirty="0"/>
          </a:p>
          <a:p>
            <a:pPr lvl="1"/>
            <a:r>
              <a:rPr lang="en-GB" dirty="0"/>
              <a:t>spreading </a:t>
            </a:r>
            <a:r>
              <a:rPr lang="en-GB" u="sng" dirty="0"/>
              <a:t>fixed costs</a:t>
            </a:r>
            <a:r>
              <a:rPr lang="en-GB" dirty="0"/>
              <a:t> over a </a:t>
            </a:r>
            <a:r>
              <a:rPr lang="en-GB" u="sng" dirty="0"/>
              <a:t>large volume</a:t>
            </a:r>
          </a:p>
          <a:p>
            <a:pPr lvl="1"/>
            <a:r>
              <a:rPr lang="en-GB" u="sng" dirty="0"/>
              <a:t>utilizing</a:t>
            </a:r>
            <a:r>
              <a:rPr lang="en-GB" dirty="0"/>
              <a:t> production facilities more </a:t>
            </a:r>
            <a:r>
              <a:rPr lang="en-GB" u="sng" dirty="0"/>
              <a:t>intensively</a:t>
            </a:r>
          </a:p>
          <a:p>
            <a:pPr lvl="1"/>
            <a:r>
              <a:rPr lang="en-GB" dirty="0"/>
              <a:t>increasing </a:t>
            </a:r>
            <a:r>
              <a:rPr lang="en-GB" u="sng" dirty="0"/>
              <a:t>bargaining power</a:t>
            </a:r>
            <a:r>
              <a:rPr lang="en-GB" dirty="0"/>
              <a:t> with </a:t>
            </a:r>
            <a:r>
              <a:rPr lang="en-GB" u="sng" dirty="0"/>
              <a:t>suppliers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53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LEVERAGING</a:t>
            </a:r>
            <a:r>
              <a:rPr lang="en-GB" dirty="0" smtClean="0">
                <a:solidFill>
                  <a:srgbClr val="7030A0"/>
                </a:solidFill>
              </a:rPr>
              <a:t> SUBSIDIARY SKILLS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Skills can be created anywhere within a </a:t>
            </a:r>
            <a:r>
              <a:rPr lang="en-GB" u="sng" dirty="0"/>
              <a:t>multinational’s global network</a:t>
            </a:r>
            <a:r>
              <a:rPr lang="en-GB" dirty="0"/>
              <a:t> of operations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Managers must have the </a:t>
            </a:r>
            <a:r>
              <a:rPr lang="en-GB" u="sng" dirty="0"/>
              <a:t>humility</a:t>
            </a:r>
            <a:r>
              <a:rPr lang="en-GB" dirty="0"/>
              <a:t> to recognize that </a:t>
            </a:r>
            <a:r>
              <a:rPr lang="en-GB" u="sng" dirty="0"/>
              <a:t>valuable skills</a:t>
            </a:r>
            <a:r>
              <a:rPr lang="en-GB" dirty="0"/>
              <a:t> can arise anywhere within the firm’s global network, not just the </a:t>
            </a:r>
            <a:r>
              <a:rPr lang="en-GB" u="sng" dirty="0"/>
              <a:t>corporate </a:t>
            </a:r>
            <a:r>
              <a:rPr lang="en-GB" u="sng" dirty="0" smtClean="0"/>
              <a:t>centre</a:t>
            </a:r>
            <a:endParaRPr lang="en-GB" u="sng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Establish an </a:t>
            </a:r>
            <a:r>
              <a:rPr lang="en-GB" u="sng" dirty="0"/>
              <a:t>incentive system</a:t>
            </a:r>
            <a:r>
              <a:rPr lang="en-GB" dirty="0"/>
              <a:t> that encourages local employees to acquire new skills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Have a process for identifying when </a:t>
            </a:r>
            <a:r>
              <a:rPr lang="en-GB" u="sng" dirty="0"/>
              <a:t>valuable new skills</a:t>
            </a:r>
            <a:r>
              <a:rPr lang="en-GB" dirty="0"/>
              <a:t> have been created in a </a:t>
            </a:r>
            <a:r>
              <a:rPr lang="en-GB" u="sng" dirty="0"/>
              <a:t>subsidiary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Act as facilitators to help </a:t>
            </a:r>
            <a:r>
              <a:rPr lang="en-GB" u="sng" dirty="0"/>
              <a:t>transfer skills</a:t>
            </a:r>
            <a:r>
              <a:rPr lang="en-GB" dirty="0"/>
              <a:t> within the firm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5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COMPETITIVE PRESSURES </a:t>
            </a:r>
            <a:r>
              <a:rPr lang="en-GB" dirty="0" smtClean="0"/>
              <a:t>IN THE</a:t>
            </a:r>
            <a:r>
              <a:rPr lang="en-GB" dirty="0" smtClean="0">
                <a:solidFill>
                  <a:srgbClr val="7030A0"/>
                </a:solidFill>
              </a:rPr>
              <a:t> GLOBAL MARKETPLACE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Firms that compete in the </a:t>
            </a:r>
            <a:r>
              <a:rPr lang="en-GB" u="sng" dirty="0"/>
              <a:t>global marketplace</a:t>
            </a:r>
            <a:r>
              <a:rPr lang="en-GB" dirty="0"/>
              <a:t> face two conflicting types of </a:t>
            </a:r>
            <a:r>
              <a:rPr lang="en-GB" u="sng" dirty="0"/>
              <a:t>competitive pressures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Two competitive pressures: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Pressures for </a:t>
            </a:r>
            <a:r>
              <a:rPr lang="en-GB" u="sng" dirty="0"/>
              <a:t>cost reductions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force the firm to lower unit costs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Pressures to be </a:t>
            </a:r>
            <a:r>
              <a:rPr lang="en-GB" u="sng" dirty="0"/>
              <a:t>locally responsive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require the firm to adapt its product to meet local demands in each market</a:t>
            </a:r>
          </a:p>
          <a:p>
            <a:pPr lvl="2"/>
            <a:r>
              <a:rPr lang="en-GB" dirty="0"/>
              <a:t>but, this strategy can raise costs 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3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COST REDUCTION </a:t>
            </a:r>
            <a:r>
              <a:rPr lang="en-GB" dirty="0" smtClean="0"/>
              <a:t>PRESSURE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Pressures for </a:t>
            </a:r>
            <a:r>
              <a:rPr lang="en-GB" u="sng" dirty="0"/>
              <a:t>cost reductions</a:t>
            </a:r>
            <a:r>
              <a:rPr lang="en-GB" dirty="0"/>
              <a:t> are greatest</a:t>
            </a:r>
          </a:p>
          <a:p>
            <a:r>
              <a:rPr lang="en-GB" dirty="0"/>
              <a:t>In industries producing </a:t>
            </a:r>
            <a:r>
              <a:rPr lang="en-GB" u="sng" dirty="0"/>
              <a:t>commodity type products</a:t>
            </a:r>
            <a:r>
              <a:rPr lang="en-GB" dirty="0"/>
              <a:t> that fill universal needs where </a:t>
            </a:r>
            <a:r>
              <a:rPr lang="en-GB" u="sng" dirty="0"/>
              <a:t>price</a:t>
            </a:r>
            <a:r>
              <a:rPr lang="en-GB" dirty="0"/>
              <a:t> is the main competitive weapon</a:t>
            </a:r>
          </a:p>
          <a:p>
            <a:pPr lvl="1"/>
            <a:r>
              <a:rPr lang="en-GB" dirty="0">
                <a:solidFill>
                  <a:srgbClr val="7030A0"/>
                </a:solidFill>
              </a:rPr>
              <a:t>Universal needs:</a:t>
            </a:r>
            <a:r>
              <a:rPr lang="en-GB" dirty="0"/>
              <a:t> needs that exist when the tastes and preferences of consumers in </a:t>
            </a:r>
            <a:r>
              <a:rPr lang="en-GB" u="sng" dirty="0"/>
              <a:t>different nations</a:t>
            </a:r>
            <a:r>
              <a:rPr lang="en-GB" dirty="0"/>
              <a:t> are </a:t>
            </a:r>
            <a:r>
              <a:rPr lang="en-GB" u="sng" dirty="0"/>
              <a:t>similar</a:t>
            </a:r>
            <a:r>
              <a:rPr lang="en-GB" dirty="0"/>
              <a:t> if not identical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When </a:t>
            </a:r>
            <a:r>
              <a:rPr lang="en-GB" dirty="0"/>
              <a:t>major competitors are based in </a:t>
            </a:r>
            <a:r>
              <a:rPr lang="en-GB" u="sng" dirty="0"/>
              <a:t>low cost locations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Where there is persistent </a:t>
            </a:r>
            <a:r>
              <a:rPr lang="en-GB" u="sng" dirty="0"/>
              <a:t>excess capacity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Where consumers are powerful and face </a:t>
            </a:r>
            <a:r>
              <a:rPr lang="en-GB" u="sng" dirty="0"/>
              <a:t>low switching costs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04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STRATEGY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These are actions </a:t>
            </a:r>
            <a:r>
              <a:rPr lang="en-GB" dirty="0"/>
              <a:t>that managers take to attain the </a:t>
            </a:r>
            <a:r>
              <a:rPr lang="en-GB" u="sng" dirty="0"/>
              <a:t>goals</a:t>
            </a:r>
            <a:r>
              <a:rPr lang="en-GB" dirty="0"/>
              <a:t> of the </a:t>
            </a:r>
            <a:r>
              <a:rPr lang="en-GB" dirty="0" smtClean="0"/>
              <a:t>firm.</a:t>
            </a:r>
            <a:endParaRPr lang="en-GB" dirty="0"/>
          </a:p>
          <a:p>
            <a:r>
              <a:rPr lang="en-GB" dirty="0"/>
              <a:t>Firms need to pursue strategies that increase </a:t>
            </a:r>
            <a:r>
              <a:rPr lang="en-GB" u="sng" dirty="0"/>
              <a:t>profitability</a:t>
            </a:r>
            <a:r>
              <a:rPr lang="en-GB" dirty="0"/>
              <a:t> and </a:t>
            </a:r>
            <a:r>
              <a:rPr lang="en-GB" u="sng" dirty="0"/>
              <a:t>profit growth</a:t>
            </a:r>
          </a:p>
          <a:p>
            <a:pPr lvl="1"/>
            <a:r>
              <a:rPr lang="en-GB" dirty="0"/>
              <a:t>Profitability is the rate of return the firm makes on its invested capital</a:t>
            </a:r>
          </a:p>
          <a:p>
            <a:pPr lvl="1"/>
            <a:r>
              <a:rPr lang="en-GB" dirty="0"/>
              <a:t>Profit growth is the percentage increase in net profits over time</a:t>
            </a:r>
          </a:p>
          <a:p>
            <a:r>
              <a:rPr lang="en-GB" dirty="0"/>
              <a:t>To increase profitability and profit growth, firms can </a:t>
            </a:r>
          </a:p>
          <a:p>
            <a:pPr lvl="1"/>
            <a:r>
              <a:rPr lang="en-GB" dirty="0"/>
              <a:t>add value</a:t>
            </a:r>
          </a:p>
          <a:p>
            <a:pPr lvl="1"/>
            <a:r>
              <a:rPr lang="en-GB" dirty="0"/>
              <a:t>lower costs</a:t>
            </a:r>
          </a:p>
          <a:p>
            <a:pPr lvl="1"/>
            <a:r>
              <a:rPr lang="en-GB" dirty="0"/>
              <a:t>sell more in existing markets</a:t>
            </a:r>
          </a:p>
          <a:p>
            <a:pPr lvl="1"/>
            <a:r>
              <a:rPr lang="en-GB" dirty="0"/>
              <a:t>expand internationally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97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LOCAL RESPONSIVENESS </a:t>
            </a:r>
            <a:r>
              <a:rPr lang="en-GB" dirty="0" smtClean="0"/>
              <a:t>PRESSURE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Pressures for local responsiveness arise from: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 dirty="0"/>
              <a:t>Differences in </a:t>
            </a:r>
            <a:r>
              <a:rPr lang="en-US" u="sng" dirty="0"/>
              <a:t>consumer tastes and </a:t>
            </a:r>
            <a:r>
              <a:rPr lang="en-US" u="sng" dirty="0" smtClean="0"/>
              <a:t>preferences</a:t>
            </a:r>
            <a:r>
              <a:rPr lang="en-US" dirty="0" smtClean="0"/>
              <a:t> (ex on pg. 432)</a:t>
            </a:r>
            <a:endParaRPr lang="en-US" u="sng" dirty="0"/>
          </a:p>
          <a:p>
            <a:pPr marL="914400" lvl="1" indent="-457200"/>
            <a:r>
              <a:rPr lang="en-US" dirty="0"/>
              <a:t>strong pressure emerges when consumer </a:t>
            </a:r>
            <a:r>
              <a:rPr lang="en-US" u="sng" dirty="0"/>
              <a:t>tastes and preferences differ </a:t>
            </a:r>
            <a:r>
              <a:rPr lang="en-US" dirty="0"/>
              <a:t>significantly between countries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 dirty="0"/>
              <a:t>Differences in </a:t>
            </a:r>
            <a:r>
              <a:rPr lang="en-US" u="sng" dirty="0"/>
              <a:t>traditional practices and </a:t>
            </a:r>
            <a:r>
              <a:rPr lang="en-US" u="sng" dirty="0" smtClean="0"/>
              <a:t>infrastructure</a:t>
            </a:r>
            <a:r>
              <a:rPr lang="en-US" dirty="0" smtClean="0"/>
              <a:t> (ex on pg. 434)</a:t>
            </a:r>
            <a:endParaRPr lang="en-US" u="sng" dirty="0"/>
          </a:p>
          <a:p>
            <a:pPr marL="914400" lvl="1" indent="-457200"/>
            <a:r>
              <a:rPr lang="en-US" dirty="0"/>
              <a:t>strong pressure emerges when there are significant </a:t>
            </a:r>
            <a:r>
              <a:rPr lang="en-US" u="sng" dirty="0"/>
              <a:t>differences in infrastructure </a:t>
            </a:r>
            <a:r>
              <a:rPr lang="en-US" dirty="0"/>
              <a:t>and/or traditional practices between countries </a:t>
            </a:r>
          </a:p>
          <a:p>
            <a:pPr marL="609600" indent="-609600">
              <a:buFont typeface="Wingdings" charset="0"/>
              <a:buAutoNum type="arabicPeriod" startAt="3"/>
            </a:pPr>
            <a:r>
              <a:rPr lang="en-US" dirty="0"/>
              <a:t>Differences in </a:t>
            </a:r>
            <a:r>
              <a:rPr lang="en-US" u="sng" dirty="0"/>
              <a:t>distribution </a:t>
            </a:r>
            <a:r>
              <a:rPr lang="en-US" u="sng" dirty="0" smtClean="0"/>
              <a:t>channels</a:t>
            </a:r>
            <a:r>
              <a:rPr lang="en-US" dirty="0" smtClean="0"/>
              <a:t> (ex on pg. 434)</a:t>
            </a:r>
            <a:endParaRPr lang="en-US" u="sng" dirty="0"/>
          </a:p>
          <a:p>
            <a:pPr marL="990600" lvl="1" indent="-533400"/>
            <a:r>
              <a:rPr lang="en-US" sz="2500" dirty="0"/>
              <a:t>need to be responsive to differences in distribution channels between countries</a:t>
            </a:r>
          </a:p>
          <a:p>
            <a:pPr marL="609600" indent="-609600">
              <a:buFont typeface="Wingdings" charset="0"/>
              <a:buAutoNum type="arabicPeriod" startAt="4"/>
            </a:pPr>
            <a:r>
              <a:rPr lang="en-US" sz="3100" dirty="0"/>
              <a:t>Host </a:t>
            </a:r>
            <a:r>
              <a:rPr lang="en-US" sz="3100" u="sng" dirty="0"/>
              <a:t>government </a:t>
            </a:r>
            <a:r>
              <a:rPr lang="en-US" sz="3100" u="sng" dirty="0" smtClean="0"/>
              <a:t>demands</a:t>
            </a:r>
            <a:r>
              <a:rPr lang="en-US" sz="3100" dirty="0" smtClean="0"/>
              <a:t> (ex on pg. 434)</a:t>
            </a:r>
            <a:endParaRPr lang="en-US" sz="3100" u="sng" dirty="0"/>
          </a:p>
          <a:p>
            <a:pPr marL="990600" lvl="1" indent="-533400"/>
            <a:r>
              <a:rPr lang="en-US" sz="2500" dirty="0"/>
              <a:t>economic and political demands imposed by host country governments may require local responsiveness</a:t>
            </a:r>
          </a:p>
          <a:p>
            <a:pPr marL="914400" lvl="1" indent="-457200"/>
            <a:endParaRPr lang="en-US" sz="2500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CHOOSING A STRATEGY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157" y="2268537"/>
            <a:ext cx="7659687" cy="372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192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GLOBAL STRATEGY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Global standardization -</a:t>
            </a:r>
            <a:r>
              <a:rPr lang="en-GB" dirty="0"/>
              <a:t> increase </a:t>
            </a:r>
            <a:r>
              <a:rPr lang="en-GB" u="sng" dirty="0"/>
              <a:t>profitability</a:t>
            </a:r>
            <a:r>
              <a:rPr lang="en-GB" dirty="0"/>
              <a:t> and </a:t>
            </a:r>
            <a:r>
              <a:rPr lang="en-GB" u="sng" dirty="0"/>
              <a:t>profit growth</a:t>
            </a:r>
            <a:r>
              <a:rPr lang="en-GB" dirty="0"/>
              <a:t> by reaping the </a:t>
            </a:r>
            <a:r>
              <a:rPr lang="en-GB" u="sng" dirty="0"/>
              <a:t>cost reductions</a:t>
            </a:r>
            <a:r>
              <a:rPr lang="en-GB" dirty="0"/>
              <a:t> from economies of scale, learning effects, and location economies</a:t>
            </a:r>
          </a:p>
          <a:p>
            <a:r>
              <a:rPr lang="en-GB" dirty="0"/>
              <a:t>Goal is to pursue a </a:t>
            </a:r>
            <a:r>
              <a:rPr lang="en-GB" u="sng" dirty="0"/>
              <a:t>low-cost strategy</a:t>
            </a:r>
            <a:r>
              <a:rPr lang="en-GB" dirty="0"/>
              <a:t> on a </a:t>
            </a:r>
            <a:r>
              <a:rPr lang="en-GB" u="sng" dirty="0"/>
              <a:t>global scale</a:t>
            </a:r>
          </a:p>
          <a:p>
            <a:r>
              <a:rPr lang="en-GB" dirty="0"/>
              <a:t>This strategy makes sense when</a:t>
            </a:r>
          </a:p>
          <a:p>
            <a:pPr lvl="1"/>
            <a:r>
              <a:rPr lang="en-GB" dirty="0"/>
              <a:t>strong pressures for </a:t>
            </a:r>
            <a:r>
              <a:rPr lang="en-GB" u="sng" dirty="0"/>
              <a:t>cost reductions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demands for </a:t>
            </a:r>
            <a:r>
              <a:rPr lang="en-GB" u="sng" dirty="0"/>
              <a:t>local responsiveness</a:t>
            </a:r>
            <a:r>
              <a:rPr lang="en-GB" dirty="0"/>
              <a:t> are minimal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16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coca co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149" y="2085758"/>
            <a:ext cx="7165171" cy="402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oca co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826" y="987491"/>
            <a:ext cx="24765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866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LOCALIZATION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Increase </a:t>
            </a:r>
            <a:r>
              <a:rPr lang="en-GB" dirty="0"/>
              <a:t>profitability by </a:t>
            </a:r>
            <a:r>
              <a:rPr lang="en-GB" u="sng" dirty="0"/>
              <a:t>customizing goods or services</a:t>
            </a:r>
            <a:r>
              <a:rPr lang="en-GB" dirty="0"/>
              <a:t> so that they match tastes and preferences in different national </a:t>
            </a:r>
            <a:r>
              <a:rPr lang="en-GB" dirty="0" smtClean="0"/>
              <a:t>markets.</a:t>
            </a:r>
            <a:endParaRPr lang="en-GB" dirty="0"/>
          </a:p>
          <a:p>
            <a:r>
              <a:rPr lang="en-GB" dirty="0"/>
              <a:t>This strategy makes sense when </a:t>
            </a:r>
          </a:p>
          <a:p>
            <a:pPr lvl="1"/>
            <a:r>
              <a:rPr lang="en-GB" dirty="0"/>
              <a:t>there are </a:t>
            </a:r>
            <a:r>
              <a:rPr lang="en-GB" u="sng" dirty="0"/>
              <a:t>substantial differences</a:t>
            </a:r>
            <a:r>
              <a:rPr lang="en-GB" dirty="0"/>
              <a:t> across nations with regard to consumer tastes and preferences </a:t>
            </a:r>
          </a:p>
          <a:p>
            <a:pPr lvl="1"/>
            <a:r>
              <a:rPr lang="en-GB" u="sng" dirty="0"/>
              <a:t>cost pressures</a:t>
            </a:r>
            <a:r>
              <a:rPr lang="en-GB" dirty="0"/>
              <a:t> are not too intense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58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kfc beef burger in banglade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425" y="2478878"/>
            <a:ext cx="6192547" cy="3591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kfc beef burger in banglade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95" y="766293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3494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TRANSNATIONAL </a:t>
            </a:r>
            <a:r>
              <a:rPr lang="en-GB" dirty="0" smtClean="0">
                <a:solidFill>
                  <a:srgbClr val="7030A0"/>
                </a:solidFill>
              </a:rPr>
              <a:t>STRATEGY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Simultaneously </a:t>
            </a:r>
            <a:r>
              <a:rPr lang="en-GB" dirty="0"/>
              <a:t>achieve </a:t>
            </a:r>
            <a:r>
              <a:rPr lang="en-GB" u="sng" dirty="0"/>
              <a:t>low costs</a:t>
            </a:r>
            <a:r>
              <a:rPr lang="en-GB" dirty="0"/>
              <a:t> through </a:t>
            </a:r>
            <a:r>
              <a:rPr lang="en-GB" u="sng" dirty="0"/>
              <a:t>location economies</a:t>
            </a:r>
            <a:r>
              <a:rPr lang="en-GB" dirty="0"/>
              <a:t>, </a:t>
            </a:r>
            <a:r>
              <a:rPr lang="en-GB" u="sng" dirty="0"/>
              <a:t>economies of scale</a:t>
            </a:r>
            <a:r>
              <a:rPr lang="en-GB" dirty="0"/>
              <a:t>, and </a:t>
            </a:r>
            <a:r>
              <a:rPr lang="en-GB" u="sng" dirty="0"/>
              <a:t>learning </a:t>
            </a:r>
            <a:r>
              <a:rPr lang="en-GB" u="sng" dirty="0" smtClean="0"/>
              <a:t>effects</a:t>
            </a:r>
            <a:r>
              <a:rPr lang="en-GB" dirty="0" smtClean="0"/>
              <a:t>.</a:t>
            </a:r>
            <a:endParaRPr lang="en-GB" dirty="0"/>
          </a:p>
          <a:p>
            <a:pPr lvl="1"/>
            <a:r>
              <a:rPr lang="en-GB" dirty="0"/>
              <a:t>firms </a:t>
            </a:r>
            <a:r>
              <a:rPr lang="en-GB" u="sng" dirty="0"/>
              <a:t>differentiate</a:t>
            </a:r>
            <a:r>
              <a:rPr lang="en-GB" dirty="0"/>
              <a:t> their product across </a:t>
            </a:r>
            <a:r>
              <a:rPr lang="en-GB" u="sng" dirty="0"/>
              <a:t>geographic markets</a:t>
            </a:r>
            <a:r>
              <a:rPr lang="en-GB" dirty="0"/>
              <a:t> to account for </a:t>
            </a:r>
            <a:r>
              <a:rPr lang="en-GB" u="sng" dirty="0"/>
              <a:t>local differences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foster a </a:t>
            </a:r>
            <a:r>
              <a:rPr lang="en-GB" u="sng" dirty="0"/>
              <a:t>multidirectional</a:t>
            </a:r>
            <a:r>
              <a:rPr lang="en-GB" dirty="0"/>
              <a:t> flow of skills between </a:t>
            </a:r>
            <a:r>
              <a:rPr lang="en-GB" u="sng" dirty="0"/>
              <a:t>different subsidiaries</a:t>
            </a:r>
            <a:r>
              <a:rPr lang="en-GB" dirty="0"/>
              <a:t> in the firm’s global network of </a:t>
            </a:r>
            <a:r>
              <a:rPr lang="en-GB" dirty="0" smtClean="0"/>
              <a:t>operations (Ex of Caterpillar on pg. 438)</a:t>
            </a:r>
            <a:endParaRPr lang="en-GB" dirty="0"/>
          </a:p>
          <a:p>
            <a:r>
              <a:rPr lang="en-GB" dirty="0"/>
              <a:t>This strategy makes sense when</a:t>
            </a:r>
          </a:p>
          <a:p>
            <a:pPr lvl="1"/>
            <a:r>
              <a:rPr lang="en-GB" dirty="0"/>
              <a:t>both </a:t>
            </a:r>
            <a:r>
              <a:rPr lang="en-GB" u="sng" dirty="0"/>
              <a:t>cost pressures</a:t>
            </a:r>
            <a:r>
              <a:rPr lang="en-GB" dirty="0"/>
              <a:t> and </a:t>
            </a:r>
            <a:r>
              <a:rPr lang="en-GB" u="sng" dirty="0"/>
              <a:t>pressures for local responsiveness</a:t>
            </a:r>
            <a:r>
              <a:rPr lang="en-GB" dirty="0"/>
              <a:t> are intense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01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caterpil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654" y="1026666"/>
            <a:ext cx="6528560" cy="490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4679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INTERNATIONAL STRATEGY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Take </a:t>
            </a:r>
            <a:r>
              <a:rPr lang="en-GB" dirty="0"/>
              <a:t>products first produced for the domestic market and sell them internationally with only </a:t>
            </a:r>
            <a:r>
              <a:rPr lang="en-GB" u="sng" dirty="0" smtClean="0"/>
              <a:t>minimal</a:t>
            </a:r>
            <a:r>
              <a:rPr lang="en-GB" dirty="0" smtClean="0"/>
              <a:t> local customization. (Example of Xerox on pg. 438)</a:t>
            </a:r>
            <a:endParaRPr lang="en-GB" dirty="0"/>
          </a:p>
          <a:p>
            <a:r>
              <a:rPr lang="en-GB" dirty="0"/>
              <a:t>This strategy makes sense when</a:t>
            </a:r>
          </a:p>
          <a:p>
            <a:pPr lvl="1"/>
            <a:r>
              <a:rPr lang="en-GB" dirty="0"/>
              <a:t>there </a:t>
            </a:r>
            <a:r>
              <a:rPr lang="en-GB" dirty="0" smtClean="0"/>
              <a:t>are low </a:t>
            </a:r>
            <a:r>
              <a:rPr lang="en-GB" u="sng" dirty="0" smtClean="0"/>
              <a:t>pressure for </a:t>
            </a:r>
            <a:r>
              <a:rPr lang="en-GB" u="sng" dirty="0"/>
              <a:t>low </a:t>
            </a:r>
            <a:r>
              <a:rPr lang="en-GB" u="sng" dirty="0" smtClean="0"/>
              <a:t>cost</a:t>
            </a:r>
            <a:r>
              <a:rPr lang="en-GB" dirty="0" smtClean="0"/>
              <a:t> </a:t>
            </a:r>
            <a:endParaRPr lang="en-GB" dirty="0"/>
          </a:p>
          <a:p>
            <a:pPr lvl="1"/>
            <a:r>
              <a:rPr lang="en-GB" dirty="0"/>
              <a:t>low pressures for </a:t>
            </a:r>
            <a:r>
              <a:rPr lang="en-GB" u="sng" dirty="0"/>
              <a:t>local responsiveness</a:t>
            </a:r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3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xer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03" y="588744"/>
            <a:ext cx="10629587" cy="5236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72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STRATEGY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1" b="1251"/>
          <a:stretch>
            <a:fillRect/>
          </a:stretch>
        </p:blipFill>
        <p:spPr bwMode="auto">
          <a:xfrm>
            <a:off x="2317844" y="1981200"/>
            <a:ext cx="7556313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786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inkwaystrategies.com/sites/default/files/VC%20Funnel%20w%20T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105" y="1189351"/>
            <a:ext cx="7400925" cy="471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317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VALUE CREATION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To increase profitability, firms need to create more value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Value </a:t>
            </a:r>
            <a:r>
              <a:rPr lang="en-GB" dirty="0">
                <a:solidFill>
                  <a:srgbClr val="7030A0"/>
                </a:solidFill>
              </a:rPr>
              <a:t>creation:</a:t>
            </a:r>
            <a:r>
              <a:rPr lang="en-GB" dirty="0"/>
              <a:t> the </a:t>
            </a:r>
            <a:r>
              <a:rPr lang="en-GB" u="sng" dirty="0"/>
              <a:t>difference</a:t>
            </a:r>
            <a:r>
              <a:rPr lang="en-GB" dirty="0"/>
              <a:t> between </a:t>
            </a:r>
          </a:p>
          <a:p>
            <a:pPr lvl="1"/>
            <a:r>
              <a:rPr lang="en-GB" dirty="0"/>
              <a:t>V (the price that the firm can charge for that </a:t>
            </a:r>
            <a:r>
              <a:rPr lang="en-GB" dirty="0" smtClean="0"/>
              <a:t>product) </a:t>
            </a:r>
            <a:endParaRPr lang="en-GB" dirty="0"/>
          </a:p>
          <a:p>
            <a:pPr lvl="1"/>
            <a:r>
              <a:rPr lang="en-GB" dirty="0"/>
              <a:t>C (the costs of producing that product)</a:t>
            </a:r>
          </a:p>
          <a:p>
            <a:r>
              <a:rPr lang="en-GB" dirty="0" smtClean="0"/>
              <a:t>A </a:t>
            </a:r>
            <a:r>
              <a:rPr lang="en-GB" dirty="0"/>
              <a:t>firm has high profits when it creates </a:t>
            </a:r>
            <a:r>
              <a:rPr lang="en-GB" u="sng" dirty="0"/>
              <a:t>more value</a:t>
            </a:r>
            <a:r>
              <a:rPr lang="en-GB" dirty="0"/>
              <a:t> for its customers and does so at a </a:t>
            </a:r>
            <a:r>
              <a:rPr lang="en-GB" u="sng" dirty="0"/>
              <a:t>lower cost</a:t>
            </a:r>
            <a:r>
              <a:rPr lang="en-GB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Using a </a:t>
            </a:r>
            <a:r>
              <a:rPr lang="en-GB" dirty="0">
                <a:solidFill>
                  <a:srgbClr val="7030A0"/>
                </a:solidFill>
              </a:rPr>
              <a:t>differentiation strategy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adding value to a product so that customers are willing to pay more for it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Using a </a:t>
            </a:r>
            <a:r>
              <a:rPr lang="en-GB" dirty="0">
                <a:solidFill>
                  <a:srgbClr val="7030A0"/>
                </a:solidFill>
              </a:rPr>
              <a:t>low cost strategy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lowering costs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73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VALUE CREATION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4" name="Content Placeholder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56" b="-4164"/>
          <a:stretch/>
        </p:blipFill>
        <p:spPr bwMode="auto">
          <a:xfrm>
            <a:off x="859821" y="1931831"/>
            <a:ext cx="10590539" cy="4185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01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STRATEGIC POSITIONING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</a:t>
            </a:r>
            <a:r>
              <a:rPr lang="en-GB" dirty="0"/>
              <a:t>maximize </a:t>
            </a:r>
            <a:r>
              <a:rPr lang="en-GB" u="sng" dirty="0"/>
              <a:t>long run return</a:t>
            </a:r>
            <a:r>
              <a:rPr lang="en-GB" dirty="0"/>
              <a:t> on invested capital, firms must</a:t>
            </a:r>
          </a:p>
          <a:p>
            <a:pPr lvl="1"/>
            <a:r>
              <a:rPr lang="en-GB" dirty="0"/>
              <a:t>pick a viable position on the </a:t>
            </a:r>
            <a:r>
              <a:rPr lang="en-GB" u="sng" dirty="0"/>
              <a:t>efficiency frontier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configure </a:t>
            </a:r>
            <a:r>
              <a:rPr lang="en-GB" u="sng" dirty="0"/>
              <a:t>internal operations</a:t>
            </a:r>
            <a:r>
              <a:rPr lang="en-GB" dirty="0"/>
              <a:t> to support that position</a:t>
            </a:r>
          </a:p>
          <a:p>
            <a:pPr lvl="1"/>
            <a:r>
              <a:rPr lang="en-GB" dirty="0"/>
              <a:t>have the right </a:t>
            </a:r>
            <a:r>
              <a:rPr lang="en-GB" u="sng" dirty="0"/>
              <a:t>organization structure</a:t>
            </a:r>
            <a:r>
              <a:rPr lang="en-GB" dirty="0"/>
              <a:t> in place to execute the strategy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700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STRATEGIC POSITIONING</a:t>
            </a:r>
            <a:endParaRPr lang="en-GB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6" r="7976"/>
          <a:stretch>
            <a:fillRect/>
          </a:stretch>
        </p:blipFill>
        <p:spPr bwMode="auto">
          <a:xfrm>
            <a:off x="2317844" y="1981200"/>
            <a:ext cx="7556313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584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OPERATIONS AS VALUE CHAIN: </a:t>
            </a:r>
            <a:r>
              <a:rPr lang="en-GB" dirty="0" smtClean="0">
                <a:solidFill>
                  <a:srgbClr val="7030A0"/>
                </a:solidFill>
              </a:rPr>
              <a:t>Operations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A </a:t>
            </a:r>
            <a:r>
              <a:rPr lang="en-GB" dirty="0"/>
              <a:t>value chain composed of a series of </a:t>
            </a:r>
            <a:r>
              <a:rPr lang="en-GB" u="sng" dirty="0"/>
              <a:t>distinct value creation </a:t>
            </a:r>
            <a:r>
              <a:rPr lang="en-GB" u="sng" dirty="0" smtClean="0"/>
              <a:t>activities</a:t>
            </a:r>
            <a:r>
              <a:rPr lang="en-GB" dirty="0"/>
              <a:t>.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Value </a:t>
            </a:r>
            <a:r>
              <a:rPr lang="en-GB" dirty="0"/>
              <a:t>creation activities can be categorized </a:t>
            </a:r>
            <a:r>
              <a:rPr lang="en-GB" dirty="0" smtClean="0"/>
              <a:t>as: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Primary activities </a:t>
            </a:r>
          </a:p>
          <a:p>
            <a:pPr lvl="1"/>
            <a:r>
              <a:rPr lang="en-GB" dirty="0"/>
              <a:t>R&amp;D</a:t>
            </a:r>
          </a:p>
          <a:p>
            <a:pPr lvl="1"/>
            <a:r>
              <a:rPr lang="en-GB" dirty="0"/>
              <a:t>Production</a:t>
            </a:r>
          </a:p>
          <a:p>
            <a:pPr lvl="1"/>
            <a:r>
              <a:rPr lang="en-GB" dirty="0"/>
              <a:t>marketing and sales</a:t>
            </a:r>
          </a:p>
          <a:p>
            <a:pPr lvl="1"/>
            <a:r>
              <a:rPr lang="en-GB" dirty="0"/>
              <a:t>customer service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Support activities</a:t>
            </a:r>
          </a:p>
          <a:p>
            <a:pPr lvl="1"/>
            <a:r>
              <a:rPr lang="en-GB" dirty="0"/>
              <a:t>information systems</a:t>
            </a:r>
          </a:p>
          <a:p>
            <a:pPr lvl="1"/>
            <a:r>
              <a:rPr lang="en-GB" dirty="0"/>
              <a:t>logistics</a:t>
            </a:r>
          </a:p>
          <a:p>
            <a:pPr lvl="1"/>
            <a:r>
              <a:rPr lang="en-GB" dirty="0"/>
              <a:t>human resources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516" y="2751667"/>
            <a:ext cx="4549484" cy="337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921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1407</Words>
  <Application>Microsoft Office PowerPoint</Application>
  <PresentationFormat>Widescreen</PresentationFormat>
  <Paragraphs>161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Wingdings</vt:lpstr>
      <vt:lpstr>Office Theme</vt:lpstr>
      <vt:lpstr>CHAPTER 13</vt:lpstr>
      <vt:lpstr>STRATEGY</vt:lpstr>
      <vt:lpstr>STRATEGY</vt:lpstr>
      <vt:lpstr>PowerPoint Presentation</vt:lpstr>
      <vt:lpstr>VALUE CREATION</vt:lpstr>
      <vt:lpstr>VALUE CREATION</vt:lpstr>
      <vt:lpstr>STRATEGIC POSITIONING</vt:lpstr>
      <vt:lpstr>STRATEGIC POSITIONING</vt:lpstr>
      <vt:lpstr>OPERATIONS AS VALUE CHAIN: Operations</vt:lpstr>
      <vt:lpstr>PRIMARY ACTIVITIES</vt:lpstr>
      <vt:lpstr>SUPPORT ACTIVITIES</vt:lpstr>
      <vt:lpstr>GLOBAL EXPANSION, PROFITABILITY &amp; PROFIT GROWTH</vt:lpstr>
      <vt:lpstr>EXPAND THE MARKET</vt:lpstr>
      <vt:lpstr>IMPORTANCE OF LOCATION ECONOMIES</vt:lpstr>
      <vt:lpstr>IMPORTANCE OF EXPERIENCE EFFECTS</vt:lpstr>
      <vt:lpstr>IMPORTANCE OF EXPERIENCE EFFECTS</vt:lpstr>
      <vt:lpstr>LEVERAGING SUBSIDIARY SKILLS</vt:lpstr>
      <vt:lpstr>COMPETITIVE PRESSURES IN THE GLOBAL MARKETPLACE</vt:lpstr>
      <vt:lpstr>COST REDUCTION PRESSURE</vt:lpstr>
      <vt:lpstr>LOCAL RESPONSIVENESS PRESSURE</vt:lpstr>
      <vt:lpstr>CHOOSING A STRATEGY</vt:lpstr>
      <vt:lpstr>GLOBAL STRATEGY</vt:lpstr>
      <vt:lpstr>PowerPoint Presentation</vt:lpstr>
      <vt:lpstr>LOCALIZATION</vt:lpstr>
      <vt:lpstr>PowerPoint Presentation</vt:lpstr>
      <vt:lpstr>TRANSNATIONAL STRATEGY</vt:lpstr>
      <vt:lpstr>PowerPoint Presentation</vt:lpstr>
      <vt:lpstr>INTERNATIONAL STRATEGY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creator>Faiz Hossain</dc:creator>
  <cp:lastModifiedBy>Faiz Hossain</cp:lastModifiedBy>
  <cp:revision>45</cp:revision>
  <dcterms:created xsi:type="dcterms:W3CDTF">2014-11-25T14:48:19Z</dcterms:created>
  <dcterms:modified xsi:type="dcterms:W3CDTF">2016-11-28T06:43:15Z</dcterms:modified>
</cp:coreProperties>
</file>